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4"/>
  </p:notesMasterIdLst>
  <p:sldIdLst>
    <p:sldId id="256" r:id="rId2"/>
    <p:sldId id="257" r:id="rId3"/>
    <p:sldId id="259" r:id="rId4"/>
    <p:sldId id="260" r:id="rId5"/>
    <p:sldId id="261" r:id="rId6"/>
    <p:sldId id="264" r:id="rId7"/>
    <p:sldId id="262" r:id="rId8"/>
    <p:sldId id="263" r:id="rId9"/>
    <p:sldId id="387" r:id="rId10"/>
    <p:sldId id="285" r:id="rId11"/>
    <p:sldId id="265" r:id="rId12"/>
    <p:sldId id="266" r:id="rId13"/>
    <p:sldId id="269" r:id="rId14"/>
    <p:sldId id="288" r:id="rId15"/>
    <p:sldId id="289" r:id="rId16"/>
    <p:sldId id="267" r:id="rId17"/>
    <p:sldId id="271" r:id="rId18"/>
    <p:sldId id="268" r:id="rId19"/>
    <p:sldId id="270" r:id="rId20"/>
    <p:sldId id="388" r:id="rId21"/>
    <p:sldId id="272" r:id="rId22"/>
    <p:sldId id="385" r:id="rId23"/>
    <p:sldId id="386" r:id="rId24"/>
    <p:sldId id="273" r:id="rId25"/>
    <p:sldId id="274" r:id="rId26"/>
    <p:sldId id="275" r:id="rId27"/>
    <p:sldId id="384" r:id="rId28"/>
    <p:sldId id="383" r:id="rId29"/>
    <p:sldId id="367" r:id="rId30"/>
    <p:sldId id="366" r:id="rId31"/>
    <p:sldId id="276" r:id="rId32"/>
    <p:sldId id="280" r:id="rId33"/>
    <p:sldId id="281" r:id="rId34"/>
    <p:sldId id="282" r:id="rId35"/>
    <p:sldId id="327" r:id="rId36"/>
    <p:sldId id="328" r:id="rId37"/>
    <p:sldId id="329" r:id="rId38"/>
    <p:sldId id="330" r:id="rId39"/>
    <p:sldId id="331" r:id="rId40"/>
    <p:sldId id="283" r:id="rId41"/>
    <p:sldId id="284" r:id="rId42"/>
    <p:sldId id="332" r:id="rId43"/>
    <p:sldId id="333" r:id="rId44"/>
    <p:sldId id="334" r:id="rId45"/>
    <p:sldId id="335" r:id="rId46"/>
    <p:sldId id="336" r:id="rId47"/>
    <p:sldId id="290" r:id="rId48"/>
    <p:sldId id="337" r:id="rId49"/>
    <p:sldId id="338" r:id="rId50"/>
    <p:sldId id="339" r:id="rId51"/>
    <p:sldId id="340" r:id="rId52"/>
    <p:sldId id="341" r:id="rId53"/>
    <p:sldId id="342" r:id="rId54"/>
    <p:sldId id="277" r:id="rId55"/>
    <p:sldId id="294" r:id="rId56"/>
    <p:sldId id="295" r:id="rId57"/>
    <p:sldId id="389" r:id="rId58"/>
    <p:sldId id="296" r:id="rId59"/>
    <p:sldId id="297" r:id="rId60"/>
    <p:sldId id="371" r:id="rId61"/>
    <p:sldId id="368" r:id="rId62"/>
    <p:sldId id="369" r:id="rId63"/>
    <p:sldId id="370" r:id="rId64"/>
    <p:sldId id="372" r:id="rId65"/>
    <p:sldId id="373" r:id="rId66"/>
    <p:sldId id="374" r:id="rId67"/>
    <p:sldId id="375" r:id="rId68"/>
    <p:sldId id="298" r:id="rId69"/>
    <p:sldId id="299" r:id="rId70"/>
    <p:sldId id="376" r:id="rId71"/>
    <p:sldId id="300" r:id="rId72"/>
    <p:sldId id="301" r:id="rId73"/>
    <p:sldId id="311" r:id="rId74"/>
    <p:sldId id="302" r:id="rId75"/>
    <p:sldId id="303" r:id="rId76"/>
    <p:sldId id="304" r:id="rId77"/>
    <p:sldId id="305" r:id="rId78"/>
    <p:sldId id="306" r:id="rId79"/>
    <p:sldId id="307" r:id="rId80"/>
    <p:sldId id="308" r:id="rId81"/>
    <p:sldId id="309" r:id="rId82"/>
    <p:sldId id="310" r:id="rId83"/>
    <p:sldId id="278" r:id="rId84"/>
    <p:sldId id="279" r:id="rId85"/>
    <p:sldId id="291" r:id="rId86"/>
    <p:sldId id="312" r:id="rId87"/>
    <p:sldId id="313" r:id="rId88"/>
    <p:sldId id="314" r:id="rId89"/>
    <p:sldId id="315" r:id="rId90"/>
    <p:sldId id="316" r:id="rId91"/>
    <p:sldId id="317" r:id="rId92"/>
    <p:sldId id="318" r:id="rId93"/>
    <p:sldId id="319" r:id="rId94"/>
    <p:sldId id="320" r:id="rId95"/>
    <p:sldId id="321" r:id="rId96"/>
    <p:sldId id="322" r:id="rId97"/>
    <p:sldId id="323" r:id="rId98"/>
    <p:sldId id="324" r:id="rId99"/>
    <p:sldId id="325" r:id="rId100"/>
    <p:sldId id="326" r:id="rId101"/>
    <p:sldId id="378" r:id="rId102"/>
    <p:sldId id="380" r:id="rId103"/>
    <p:sldId id="379" r:id="rId104"/>
    <p:sldId id="377" r:id="rId105"/>
    <p:sldId id="382" r:id="rId106"/>
    <p:sldId id="390" r:id="rId107"/>
    <p:sldId id="381" r:id="rId108"/>
    <p:sldId id="258" r:id="rId109"/>
    <p:sldId id="343" r:id="rId110"/>
    <p:sldId id="344" r:id="rId111"/>
    <p:sldId id="345" r:id="rId112"/>
    <p:sldId id="346" r:id="rId113"/>
    <p:sldId id="347" r:id="rId114"/>
    <p:sldId id="353" r:id="rId115"/>
    <p:sldId id="348" r:id="rId116"/>
    <p:sldId id="349" r:id="rId117"/>
    <p:sldId id="350" r:id="rId118"/>
    <p:sldId id="354" r:id="rId119"/>
    <p:sldId id="351" r:id="rId120"/>
    <p:sldId id="292" r:id="rId121"/>
    <p:sldId id="352" r:id="rId122"/>
    <p:sldId id="355" r:id="rId123"/>
    <p:sldId id="356" r:id="rId124"/>
    <p:sldId id="357" r:id="rId125"/>
    <p:sldId id="358" r:id="rId126"/>
    <p:sldId id="359" r:id="rId127"/>
    <p:sldId id="360" r:id="rId128"/>
    <p:sldId id="362" r:id="rId129"/>
    <p:sldId id="361" r:id="rId130"/>
    <p:sldId id="363" r:id="rId131"/>
    <p:sldId id="364" r:id="rId132"/>
    <p:sldId id="365" r:id="rId1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46" d="100"/>
          <a:sy n="46" d="100"/>
        </p:scale>
        <p:origin x="76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3FACA4-3DAD-48E9-9AFC-453492365FF5}" type="datetimeFigureOut">
              <a:rPr lang="en-GB" smtClean="0"/>
              <a:t>06/02/2019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237A7-D36E-4280-BF9B-60E922F2044E}" type="slidenum">
              <a:rPr lang="en-GB" smtClean="0"/>
              <a:t>‹#›</a:t>
            </a:fld>
            <a:endParaRPr lang="en-GB"/>
          </a:p>
        </p:txBody>
      </p:sp>
    </p:spTree>
    <p:extLst>
      <p:ext uri="{BB962C8B-B14F-4D97-AF65-F5344CB8AC3E}">
        <p14:creationId xmlns:p14="http://schemas.microsoft.com/office/powerpoint/2010/main" val="747099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There are different methods for investigating the extent to which psychological characteristics are affected by inheritance from parents and evolution genetic basis of behaviour:</a:t>
            </a:r>
          </a:p>
          <a:p>
            <a:endParaRPr lang="en-GB" dirty="0"/>
          </a:p>
        </p:txBody>
      </p:sp>
      <p:sp>
        <p:nvSpPr>
          <p:cNvPr id="4" name="Slide Number Placeholder 3"/>
          <p:cNvSpPr>
            <a:spLocks noGrp="1"/>
          </p:cNvSpPr>
          <p:nvPr>
            <p:ph type="sldNum" sz="quarter" idx="10"/>
          </p:nvPr>
        </p:nvSpPr>
        <p:spPr/>
        <p:txBody>
          <a:bodyPr/>
          <a:lstStyle/>
          <a:p>
            <a:pPr>
              <a:defRPr/>
            </a:pPr>
            <a:fld id="{FB65D490-3656-47EA-87DA-7454D932947F}" type="slidenum">
              <a:rPr lang="en-GB" smtClean="0"/>
              <a:pPr>
                <a:defRPr/>
              </a:pPr>
              <a:t>35</a:t>
            </a:fld>
            <a:endParaRPr lang="en-GB"/>
          </a:p>
        </p:txBody>
      </p:sp>
    </p:spTree>
    <p:extLst>
      <p:ext uri="{BB962C8B-B14F-4D97-AF65-F5344CB8AC3E}">
        <p14:creationId xmlns:p14="http://schemas.microsoft.com/office/powerpoint/2010/main" val="2400473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DE7BB96-AA36-42C9-8584-90B95A528CC4}" type="slidenum">
              <a:rPr lang="en-GB" altLang="en-US" smtClean="0"/>
              <a:pPr>
                <a:spcBef>
                  <a:spcPct val="0"/>
                </a:spcBef>
              </a:pPr>
              <a:t>39</a:t>
            </a:fld>
            <a:endParaRPr lang="en-GB" altLang="en-US" smtClean="0"/>
          </a:p>
        </p:txBody>
      </p:sp>
    </p:spTree>
    <p:extLst>
      <p:ext uri="{BB962C8B-B14F-4D97-AF65-F5344CB8AC3E}">
        <p14:creationId xmlns:p14="http://schemas.microsoft.com/office/powerpoint/2010/main" val="2096313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664EEDB-ECF4-47C8-8E78-483DD1B25E02}" type="slidenum">
              <a:rPr lang="en-GB" altLang="en-US" smtClean="0">
                <a:latin typeface="Arial" panose="020B0604020202020204" pitchFamily="34" charset="0"/>
              </a:rPr>
              <a:pPr>
                <a:spcBef>
                  <a:spcPct val="0"/>
                </a:spcBef>
              </a:pPr>
              <a:t>46</a:t>
            </a:fld>
            <a:endParaRPr lang="en-GB" altLang="en-US" smtClean="0">
              <a:latin typeface="Arial" panose="020B0604020202020204" pitchFamily="34" charset="0"/>
            </a:endParaRPr>
          </a:p>
        </p:txBody>
      </p:sp>
    </p:spTree>
    <p:extLst>
      <p:ext uri="{BB962C8B-B14F-4D97-AF65-F5344CB8AC3E}">
        <p14:creationId xmlns:p14="http://schemas.microsoft.com/office/powerpoint/2010/main" val="1462228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B65D490-3656-47EA-87DA-7454D932947F}" type="slidenum">
              <a:rPr lang="en-GB" smtClean="0"/>
              <a:pPr>
                <a:defRPr/>
              </a:pPr>
              <a:t>51</a:t>
            </a:fld>
            <a:endParaRPr lang="en-GB"/>
          </a:p>
        </p:txBody>
      </p:sp>
    </p:spTree>
    <p:extLst>
      <p:ext uri="{BB962C8B-B14F-4D97-AF65-F5344CB8AC3E}">
        <p14:creationId xmlns:p14="http://schemas.microsoft.com/office/powerpoint/2010/main" val="3816595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94354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80728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144822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955B0DD-C92B-4CC2-BAEC-9E7AE94E0265}" type="datetimeFigureOut">
              <a:rPr lang="en-GB" smtClean="0"/>
              <a:t>06/02/2019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47429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955B0DD-C92B-4CC2-BAEC-9E7AE94E0265}" type="datetimeFigureOut">
              <a:rPr lang="en-GB" smtClean="0"/>
              <a:t>06/02/2019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147180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955B0DD-C92B-4CC2-BAEC-9E7AE94E0265}" type="datetimeFigureOut">
              <a:rPr lang="en-GB" smtClean="0"/>
              <a:t>06/02/2019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79001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5B0DD-C92B-4CC2-BAEC-9E7AE94E0265}" type="datetimeFigureOut">
              <a:rPr lang="en-GB" smtClean="0"/>
              <a:t>06/02/2019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86463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B0DD-C92B-4CC2-BAEC-9E7AE94E0265}" type="datetimeFigureOut">
              <a:rPr lang="en-GB" smtClean="0"/>
              <a:t>06/02/2019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1059068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B0DD-C92B-4CC2-BAEC-9E7AE94E0265}" type="datetimeFigureOut">
              <a:rPr lang="en-GB" smtClean="0"/>
              <a:t>06/02/2019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44771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354313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55B0DD-C92B-4CC2-BAEC-9E7AE94E0265}" type="datetimeFigureOut">
              <a:rPr lang="en-GB" smtClean="0"/>
              <a:t>06/02/2019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C61569-21E3-4A58-9D45-366649D35A8F}" type="slidenum">
              <a:rPr lang="en-GB" smtClean="0"/>
              <a:t>‹#›</a:t>
            </a:fld>
            <a:endParaRPr lang="en-GB"/>
          </a:p>
        </p:txBody>
      </p:sp>
    </p:spTree>
    <p:extLst>
      <p:ext uri="{BB962C8B-B14F-4D97-AF65-F5344CB8AC3E}">
        <p14:creationId xmlns:p14="http://schemas.microsoft.com/office/powerpoint/2010/main" val="400698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5B0DD-C92B-4CC2-BAEC-9E7AE94E0265}" type="datetimeFigureOut">
              <a:rPr lang="en-GB" smtClean="0"/>
              <a:t>06/02/2019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61569-21E3-4A58-9D45-366649D35A8F}" type="slidenum">
              <a:rPr lang="en-GB" smtClean="0"/>
              <a:t>‹#›</a:t>
            </a:fld>
            <a:endParaRPr lang="en-GB"/>
          </a:p>
        </p:txBody>
      </p:sp>
    </p:spTree>
    <p:extLst>
      <p:ext uri="{BB962C8B-B14F-4D97-AF65-F5344CB8AC3E}">
        <p14:creationId xmlns:p14="http://schemas.microsoft.com/office/powerpoint/2010/main" val="1686835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LNHBMFCzznE" TargetMode="External"/><Relationship Id="rId2" Type="http://schemas.openxmlformats.org/officeDocument/2006/relationships/hyperlink" Target="https://www.youtube.com/watch?v=Rb_mdzgw-Jc"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tudy.com/academy/lesson/is-personality-genetic-dnas-influence-on-temperament.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74.xml.rels><?xml version="1.0" encoding="UTF-8" standalone="yes"?>
<Relationships xmlns="http://schemas.openxmlformats.org/package/2006/relationships"><Relationship Id="rId3" Type="http://schemas.openxmlformats.org/officeDocument/2006/relationships/hyperlink" Target="https://www.youtube.com/watch?v=oobPWORatPU&amp;list=PLWFd7gvk1qVLKJMxnF5LOFCfMrTYGYY4w&amp;index=12" TargetMode="External"/><Relationship Id="rId2" Type="http://schemas.openxmlformats.org/officeDocument/2006/relationships/hyperlink" Target="http://theinkblot.com/index.htm"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0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hyperlink" Target="https://www.youtube.com/watch?v=7YO89mT1FLs" TargetMode="External"/><Relationship Id="rId2" Type="http://schemas.openxmlformats.org/officeDocument/2006/relationships/hyperlink" Target="https://www.youtube.com/watch?v=zGrOdQTee9I" TargetMode="Externa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Approaches Followed by Issues and debates.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503972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in psychology: Posters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Origins of psychology: </a:t>
            </a:r>
            <a:r>
              <a:rPr lang="en-GB" dirty="0" smtClean="0"/>
              <a:t>Wundt, introspection and the emergence of psychology as a science.</a:t>
            </a:r>
          </a:p>
          <a:p>
            <a:pPr marL="0" indent="0">
              <a:buNone/>
            </a:pPr>
            <a:r>
              <a:rPr lang="en-GB" dirty="0" smtClean="0"/>
              <a:t>The basic assumptions of the following approaches:</a:t>
            </a:r>
          </a:p>
          <a:p>
            <a:pPr marL="0" indent="0">
              <a:buNone/>
            </a:pPr>
            <a:r>
              <a:rPr lang="en-GB" b="1" dirty="0" smtClean="0"/>
              <a:t>Learning approaches: </a:t>
            </a:r>
            <a:r>
              <a:rPr lang="en-GB" dirty="0" smtClean="0"/>
              <a:t>the behaviourist approach, including classical conditioning and Pavlov’s research, operant conditioning, types of reinforcement and Skinner’s research; social learning theory including imitation, identification, modelling, vicarious reinforcement, the role of mediational processes and Bandura’s research.</a:t>
            </a:r>
          </a:p>
          <a:p>
            <a:pPr marL="0" indent="0">
              <a:buNone/>
            </a:pPr>
            <a:r>
              <a:rPr lang="en-GB" b="1" dirty="0" smtClean="0"/>
              <a:t>The cognitive approach: </a:t>
            </a:r>
            <a:r>
              <a:rPr lang="en-GB" dirty="0" smtClean="0"/>
              <a:t>the study of internal mental processes, the role of schema, the use of theoretical and computer models to explain and make inferences about mental processes. The emergence of cognitive neuroscience.</a:t>
            </a:r>
          </a:p>
          <a:p>
            <a:pPr marL="0" indent="0">
              <a:buNone/>
            </a:pPr>
            <a:r>
              <a:rPr lang="en-GB" b="1" dirty="0" smtClean="0"/>
              <a:t>The biological approach: </a:t>
            </a:r>
            <a:r>
              <a:rPr lang="en-GB" dirty="0" smtClean="0"/>
              <a:t>the influence of genes, biological structures and neurochemistry on behaviour. Genotype and phenotype, genetic basis of behaviour, evolution and behaviour.</a:t>
            </a:r>
          </a:p>
          <a:p>
            <a:pPr marL="0" indent="0">
              <a:buNone/>
            </a:pPr>
            <a:r>
              <a:rPr lang="en-GB" b="1" dirty="0" smtClean="0"/>
              <a:t>The psychodynamic approach: </a:t>
            </a:r>
            <a:r>
              <a:rPr lang="en-GB" dirty="0" smtClean="0"/>
              <a:t>the role of the unconscious, the structure of personality, that is ID, ego and superego, defence mechanisms including repression, denial and displacement, psychosexual stages.</a:t>
            </a:r>
          </a:p>
          <a:p>
            <a:pPr marL="0" indent="0">
              <a:buNone/>
            </a:pPr>
            <a:r>
              <a:rPr lang="en-GB" b="1" dirty="0" smtClean="0"/>
              <a:t>Humanistic psychology: </a:t>
            </a:r>
            <a:r>
              <a:rPr lang="en-GB" dirty="0" smtClean="0"/>
              <a:t>free will, self-actualisation and Maslow’s hierarchy of needs, focus on the self, congruence, the role of conditions of worth. The influence on counselling psychology.</a:t>
            </a:r>
          </a:p>
          <a:p>
            <a:pPr marL="0" indent="0">
              <a:buNone/>
            </a:pPr>
            <a:r>
              <a:rPr lang="en-GB" dirty="0" smtClean="0"/>
              <a:t>Comparison of approaches.</a:t>
            </a:r>
            <a:endParaRPr lang="en-GB" dirty="0"/>
          </a:p>
        </p:txBody>
      </p:sp>
    </p:spTree>
    <p:extLst>
      <p:ext uri="{BB962C8B-B14F-4D97-AF65-F5344CB8AC3E}">
        <p14:creationId xmlns:p14="http://schemas.microsoft.com/office/powerpoint/2010/main" val="1405618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Origins of psychology</a:t>
            </a:r>
            <a:endParaRPr lang="en-GB" dirty="0"/>
          </a:p>
        </p:txBody>
      </p:sp>
      <p:sp>
        <p:nvSpPr>
          <p:cNvPr id="3" name="Content Placeholder 2"/>
          <p:cNvSpPr>
            <a:spLocks noGrp="1"/>
          </p:cNvSpPr>
          <p:nvPr>
            <p:ph idx="1"/>
          </p:nvPr>
        </p:nvSpPr>
        <p:spPr>
          <a:xfrm>
            <a:off x="838200" y="1825624"/>
            <a:ext cx="8840372" cy="4814327"/>
          </a:xfrm>
        </p:spPr>
        <p:txBody>
          <a:bodyPr>
            <a:normAutofit/>
          </a:bodyPr>
          <a:lstStyle/>
          <a:p>
            <a:pPr marL="0" indent="0">
              <a:buNone/>
            </a:pPr>
            <a:r>
              <a:rPr lang="en-GB" dirty="0" smtClean="0"/>
              <a:t>Wundt:</a:t>
            </a:r>
          </a:p>
          <a:p>
            <a:r>
              <a:rPr lang="en-GB" sz="1400" dirty="0"/>
              <a:t>Wundt </a:t>
            </a:r>
            <a:r>
              <a:rPr lang="en-GB" sz="1400" dirty="0" smtClean="0"/>
              <a:t>stressed </a:t>
            </a:r>
            <a:r>
              <a:rPr lang="en-GB" sz="1400" dirty="0"/>
              <a:t>the use of experimental methods drawn from the natural sciences</a:t>
            </a:r>
            <a:r>
              <a:rPr lang="en-GB" sz="1400" dirty="0" smtClean="0"/>
              <a:t>.</a:t>
            </a:r>
          </a:p>
          <a:p>
            <a:r>
              <a:rPr lang="en-GB" sz="1400" dirty="0"/>
              <a:t>in 1879, he established the first psychological laboratory in the world, and two years later he founded the first journal of psychology, </a:t>
            </a:r>
            <a:r>
              <a:rPr lang="en-GB" sz="1400" i="1" dirty="0" err="1"/>
              <a:t>Philosophische</a:t>
            </a:r>
            <a:r>
              <a:rPr lang="en-GB" sz="1400" i="1" dirty="0"/>
              <a:t> </a:t>
            </a:r>
            <a:r>
              <a:rPr lang="en-GB" sz="1400" i="1" dirty="0" err="1"/>
              <a:t>Studien</a:t>
            </a:r>
            <a:r>
              <a:rPr lang="en-GB" sz="1400" dirty="0"/>
              <a:t> (“Philosophical Studies</a:t>
            </a:r>
            <a:r>
              <a:rPr lang="en-GB" sz="1400" dirty="0" smtClean="0"/>
              <a:t>”).</a:t>
            </a:r>
          </a:p>
          <a:p>
            <a:r>
              <a:rPr lang="en-GB" sz="1400" dirty="0"/>
              <a:t>Wundt wanted to study the structure of the human mind (using introspection). Wundt believed in reductionism. That is, he believed consciousness could be broken down (or reduced) to its basic elements without sacrificing any of the properties of the </a:t>
            </a:r>
            <a:r>
              <a:rPr lang="en-GB" sz="1400" dirty="0" smtClean="0"/>
              <a:t>whole.</a:t>
            </a:r>
          </a:p>
          <a:p>
            <a:r>
              <a:rPr lang="en-GB" sz="1400" dirty="0" smtClean="0"/>
              <a:t>Wundt </a:t>
            </a:r>
            <a:r>
              <a:rPr lang="en-GB" sz="1400" dirty="0"/>
              <a:t>argued that conscious mental states could be scientifically studied using introspection. Wundt’s introspection was not a causal affair, but a highly practiced form of self-examination. He trained psychology students to make observations that were biased by personal interpretation or previous experience, and used the results to develop a theory of conscious thought.</a:t>
            </a:r>
          </a:p>
          <a:p>
            <a:r>
              <a:rPr lang="en-GB" sz="1400" dirty="0"/>
              <a:t>Therefore, one way Wundt contributed to the development of psychology was to do his research in carefully controlled conditions, i.e. experimental methods. This encouraged other researchers such as the </a:t>
            </a:r>
            <a:r>
              <a:rPr lang="en-GB" sz="1400" dirty="0" smtClean="0"/>
              <a:t>behaviourists </a:t>
            </a:r>
            <a:r>
              <a:rPr lang="en-GB" sz="1400" dirty="0"/>
              <a:t>to follow the same experimental approach and be more scientific. However, today psychologists (e.g. Skinner) argue that introspection was not really scientific even if the methods used to introspect were.  Skinner claims the results of introspection are subjective and cannot be verified because only observable </a:t>
            </a:r>
            <a:r>
              <a:rPr lang="en-GB" sz="1400" dirty="0" smtClean="0"/>
              <a:t>behaviour </a:t>
            </a:r>
            <a:r>
              <a:rPr lang="en-GB" sz="1400" dirty="0"/>
              <a:t>can be objectively measured.</a:t>
            </a:r>
          </a:p>
          <a:p>
            <a:r>
              <a:rPr lang="en-GB" sz="1400" dirty="0"/>
              <a:t>Wundt concentrated on three areas of mental functioning; thoughts, images and feelings. These are the basic areas studied today in cognitive psychology.  This means that the study of perceptual processes can be traced back to Wundt.  Wundt’s work stimulated interest in cognitive psychology.</a:t>
            </a:r>
          </a:p>
          <a:p>
            <a:endParaRPr lang="en-GB" sz="1400" dirty="0" smtClean="0"/>
          </a:p>
          <a:p>
            <a:pPr marL="0" indent="0">
              <a:buNone/>
            </a:pPr>
            <a:endParaRPr lang="en-GB" dirty="0"/>
          </a:p>
        </p:txBody>
      </p:sp>
      <p:pic>
        <p:nvPicPr>
          <p:cNvPr id="1026" name="Picture 2" descr="https://media1.britannica.com/eb-media/80/158380-004-C33DB1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9082" y="0"/>
            <a:ext cx="2822917" cy="3053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694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Origins of psychology</a:t>
            </a:r>
            <a:endParaRPr lang="en-GB" dirty="0"/>
          </a:p>
        </p:txBody>
      </p:sp>
      <p:sp>
        <p:nvSpPr>
          <p:cNvPr id="3" name="Content Placeholder 2"/>
          <p:cNvSpPr>
            <a:spLocks noGrp="1"/>
          </p:cNvSpPr>
          <p:nvPr>
            <p:ph idx="1"/>
          </p:nvPr>
        </p:nvSpPr>
        <p:spPr/>
        <p:txBody>
          <a:bodyPr/>
          <a:lstStyle/>
          <a:p>
            <a:pPr marL="0" indent="0">
              <a:buNone/>
            </a:pPr>
            <a:r>
              <a:rPr lang="en-GB" dirty="0" smtClean="0"/>
              <a:t>Introspection</a:t>
            </a:r>
          </a:p>
          <a:p>
            <a:pPr marL="0" indent="0">
              <a:buNone/>
            </a:pPr>
            <a:r>
              <a:rPr lang="en-GB" dirty="0" smtClean="0"/>
              <a:t>The </a:t>
            </a:r>
            <a:r>
              <a:rPr lang="en-GB" dirty="0"/>
              <a:t>examination or observation of one's own mental and emotional processes</a:t>
            </a:r>
            <a:r>
              <a:rPr lang="en-GB" dirty="0" smtClean="0"/>
              <a:t>.</a:t>
            </a:r>
          </a:p>
          <a:p>
            <a:pPr marL="0" indent="0">
              <a:buNone/>
            </a:pPr>
            <a:r>
              <a:rPr lang="en-GB" dirty="0" smtClean="0"/>
              <a:t>Wundt used controlled experimental methods using introspection.</a:t>
            </a:r>
          </a:p>
          <a:p>
            <a:pPr marL="0" indent="0">
              <a:buNone/>
            </a:pPr>
            <a:r>
              <a:rPr lang="en-GB" smtClean="0"/>
              <a:t>The </a:t>
            </a:r>
            <a:r>
              <a:rPr lang="en-GB" dirty="0"/>
              <a:t>term </a:t>
            </a:r>
            <a:r>
              <a:rPr lang="en-GB" b="1" dirty="0"/>
              <a:t>introspection</a:t>
            </a:r>
            <a:r>
              <a:rPr lang="en-GB" dirty="0"/>
              <a:t> is also used to describe a research technique that was first developed by psychologist Wilhelm Wundt. Also known as experimental self-observation, Wundt's technique involved training people to carefully and objectively as possible </a:t>
            </a:r>
            <a:r>
              <a:rPr lang="en-GB" dirty="0" err="1"/>
              <a:t>analyze</a:t>
            </a:r>
            <a:r>
              <a:rPr lang="en-GB" dirty="0"/>
              <a:t> the content of their own thoughts.</a:t>
            </a:r>
          </a:p>
        </p:txBody>
      </p:sp>
    </p:spTree>
    <p:extLst>
      <p:ext uri="{BB962C8B-B14F-4D97-AF65-F5344CB8AC3E}">
        <p14:creationId xmlns:p14="http://schemas.microsoft.com/office/powerpoint/2010/main" val="2012566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Origins of psychology</a:t>
            </a:r>
            <a:endParaRPr lang="en-GB" dirty="0"/>
          </a:p>
        </p:txBody>
      </p:sp>
      <p:sp>
        <p:nvSpPr>
          <p:cNvPr id="3" name="Content Placeholder 2"/>
          <p:cNvSpPr>
            <a:spLocks noGrp="1"/>
          </p:cNvSpPr>
          <p:nvPr>
            <p:ph idx="1"/>
          </p:nvPr>
        </p:nvSpPr>
        <p:spPr>
          <a:xfrm>
            <a:off x="838200" y="1825625"/>
            <a:ext cx="10515600" cy="3899926"/>
          </a:xfrm>
        </p:spPr>
        <p:txBody>
          <a:bodyPr>
            <a:normAutofit/>
          </a:bodyPr>
          <a:lstStyle/>
          <a:p>
            <a:pPr marL="0" indent="0">
              <a:buNone/>
            </a:pPr>
            <a:r>
              <a:rPr lang="en-GB" sz="1400" dirty="0" smtClean="0"/>
              <a:t>Emergence of psychology as </a:t>
            </a:r>
            <a:r>
              <a:rPr lang="en-GB" sz="1400" smtClean="0"/>
              <a:t>a science</a:t>
            </a:r>
            <a:endParaRPr lang="en-GB" sz="1400" dirty="0" smtClean="0"/>
          </a:p>
          <a:p>
            <a:r>
              <a:rPr lang="en-GB" sz="1400" dirty="0"/>
              <a:t>Science uses an empirical approach. Empiricism (founded by John Locke) states that the only source of knowledge comes through our senses – e.g. sight, hearing etc.</a:t>
            </a:r>
          </a:p>
          <a:p>
            <a:r>
              <a:rPr lang="en-GB" sz="1400" dirty="0"/>
              <a:t>This was in contrast to the existing view that knowledge could be gained solely through the powers of reason and logical argument (known as rationalism).  Thus, empiricism is the view that all knowledge is based on, or may come from experience</a:t>
            </a:r>
            <a:r>
              <a:rPr lang="en-GB" sz="1400" dirty="0" smtClean="0"/>
              <a:t>.</a:t>
            </a:r>
          </a:p>
          <a:p>
            <a:r>
              <a:rPr lang="en-GB" sz="1400" dirty="0" smtClean="0"/>
              <a:t>The nature of scientific inquiry may be thought of at two levels:</a:t>
            </a:r>
          </a:p>
          <a:p>
            <a:pPr marL="0" indent="0">
              <a:buNone/>
            </a:pPr>
            <a:r>
              <a:rPr lang="en-GB" sz="1400" dirty="0" smtClean="0"/>
              <a:t>1. that to do with theory and the foundation of hypotheses.</a:t>
            </a:r>
          </a:p>
          <a:p>
            <a:pPr marL="0" indent="0">
              <a:buNone/>
            </a:pPr>
            <a:r>
              <a:rPr lang="en-GB" sz="1400" dirty="0" smtClean="0"/>
              <a:t>2. and actual empirical methods of inquiry (i.e. experiments, observations)</a:t>
            </a:r>
            <a:endParaRPr lang="en-GB" sz="1400" dirty="0"/>
          </a:p>
          <a:p>
            <a:pPr marL="0" indent="0">
              <a:buNone/>
            </a:pPr>
            <a:r>
              <a:rPr lang="en-GB" sz="1400" dirty="0" err="1"/>
              <a:t>Wilheim</a:t>
            </a:r>
            <a:r>
              <a:rPr lang="en-GB" sz="1400" dirty="0"/>
              <a:t> Wundt developed the first psychology lab in 1879.  Introspection was used, but systematically (i.e. methodologically). It was really a place from which to start thinking about how to employ scientific methods to investigate </a:t>
            </a:r>
            <a:r>
              <a:rPr lang="en-GB" sz="1400" dirty="0" err="1"/>
              <a:t>behavior</a:t>
            </a:r>
            <a:r>
              <a:rPr lang="en-GB" sz="1400" dirty="0"/>
              <a:t>.</a:t>
            </a:r>
            <a:br>
              <a:rPr lang="en-GB" sz="1400" dirty="0"/>
            </a:br>
            <a:endParaRPr lang="en-GB" sz="1400" dirty="0"/>
          </a:p>
          <a:p>
            <a:pPr marL="0" indent="0">
              <a:buNone/>
            </a:pPr>
            <a:r>
              <a:rPr lang="en-GB" sz="1400" dirty="0"/>
              <a:t>The classic movement in psychology to adopt these strategies were the </a:t>
            </a:r>
            <a:r>
              <a:rPr lang="en-GB" sz="1400" dirty="0" smtClean="0"/>
              <a:t>behaviourists, </a:t>
            </a:r>
            <a:r>
              <a:rPr lang="en-GB" sz="1400" dirty="0"/>
              <a:t>who were renowned for their reliance on controlled laboratory experiment and rejection of any unseen or subconscious forces as causes of </a:t>
            </a:r>
            <a:r>
              <a:rPr lang="en-GB" sz="1400" dirty="0" smtClean="0"/>
              <a:t>behaviour.</a:t>
            </a:r>
            <a:r>
              <a:rPr lang="en-GB" sz="1400" dirty="0"/>
              <a:t>  And later, the cognitive psychologists adopted this rigorous (i.e. careful), scientific, lab based approach too.</a:t>
            </a:r>
          </a:p>
          <a:p>
            <a:pPr marL="0" indent="0">
              <a:buNone/>
            </a:pPr>
            <a:endParaRPr lang="en-GB" dirty="0"/>
          </a:p>
        </p:txBody>
      </p:sp>
    </p:spTree>
    <p:extLst>
      <p:ext uri="{BB962C8B-B14F-4D97-AF65-F5344CB8AC3E}">
        <p14:creationId xmlns:p14="http://schemas.microsoft.com/office/powerpoint/2010/main" val="3504403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 science	</a:t>
            </a:r>
            <a:endParaRPr lang="en-GB" dirty="0"/>
          </a:p>
        </p:txBody>
      </p:sp>
      <p:sp>
        <p:nvSpPr>
          <p:cNvPr id="3" name="Content Placeholder 2"/>
          <p:cNvSpPr>
            <a:spLocks noGrp="1"/>
          </p:cNvSpPr>
          <p:nvPr>
            <p:ph idx="1"/>
          </p:nvPr>
        </p:nvSpPr>
        <p:spPr/>
        <p:txBody>
          <a:bodyPr/>
          <a:lstStyle/>
          <a:p>
            <a:r>
              <a:rPr lang="en-GB" dirty="0" smtClean="0"/>
              <a:t>Write 5 things that make science a science!</a:t>
            </a:r>
            <a:endParaRPr lang="en-GB" dirty="0"/>
          </a:p>
        </p:txBody>
      </p:sp>
    </p:spTree>
    <p:extLst>
      <p:ext uri="{BB962C8B-B14F-4D97-AF65-F5344CB8AC3E}">
        <p14:creationId xmlns:p14="http://schemas.microsoft.com/office/powerpoint/2010/main" val="1492761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0967"/>
          </a:xfrm>
        </p:spPr>
        <p:txBody>
          <a:bodyPr/>
          <a:lstStyle/>
          <a:p>
            <a:r>
              <a:rPr lang="en-GB" dirty="0" smtClean="0"/>
              <a:t>Science</a:t>
            </a:r>
            <a:endParaRPr lang="en-GB" dirty="0"/>
          </a:p>
        </p:txBody>
      </p:sp>
      <p:sp>
        <p:nvSpPr>
          <p:cNvPr id="3" name="Content Placeholder 2"/>
          <p:cNvSpPr>
            <a:spLocks noGrp="1"/>
          </p:cNvSpPr>
          <p:nvPr>
            <p:ph idx="1"/>
          </p:nvPr>
        </p:nvSpPr>
        <p:spPr>
          <a:xfrm>
            <a:off x="838200" y="1266092"/>
            <a:ext cx="10515600" cy="4910871"/>
          </a:xfrm>
        </p:spPr>
        <p:txBody>
          <a:bodyPr>
            <a:normAutofit/>
          </a:bodyPr>
          <a:lstStyle/>
          <a:p>
            <a:r>
              <a:rPr lang="en-GB" sz="1600" dirty="0"/>
              <a:t>Empirical Evidence</a:t>
            </a:r>
          </a:p>
          <a:p>
            <a:pPr marL="0" indent="0">
              <a:buNone/>
            </a:pPr>
            <a:r>
              <a:rPr lang="en-GB" sz="1400" dirty="0" smtClean="0"/>
              <a:t>Refers </a:t>
            </a:r>
            <a:r>
              <a:rPr lang="en-GB" sz="1400" dirty="0"/>
              <a:t>to data being collected through direct observation or experiment.</a:t>
            </a:r>
            <a:br>
              <a:rPr lang="en-GB" sz="1400" dirty="0"/>
            </a:br>
            <a:r>
              <a:rPr lang="en-GB" sz="1400" dirty="0" smtClean="0"/>
              <a:t>Empirical </a:t>
            </a:r>
            <a:r>
              <a:rPr lang="en-GB" sz="1400" dirty="0"/>
              <a:t>evidence does not rely on argument or belief.</a:t>
            </a:r>
            <a:br>
              <a:rPr lang="en-GB" sz="1400" dirty="0"/>
            </a:br>
            <a:r>
              <a:rPr lang="en-GB" sz="1400" dirty="0" smtClean="0"/>
              <a:t>Instead</a:t>
            </a:r>
            <a:r>
              <a:rPr lang="en-GB" sz="1400" dirty="0"/>
              <a:t>, experiments and observations are carried out carefully and reported in detail so that other investigators can repeat and attempt to verify the work.</a:t>
            </a:r>
          </a:p>
          <a:p>
            <a:r>
              <a:rPr lang="en-GB" sz="1600" dirty="0"/>
              <a:t>Objectivity</a:t>
            </a:r>
          </a:p>
          <a:p>
            <a:pPr marL="0" indent="0">
              <a:buNone/>
            </a:pPr>
            <a:r>
              <a:rPr lang="en-GB" sz="1500" dirty="0" smtClean="0"/>
              <a:t>Researchers </a:t>
            </a:r>
            <a:r>
              <a:rPr lang="en-GB" sz="1500" dirty="0"/>
              <a:t>should remain totally value free when studying; they should try to remain totally unbiased in their investigations. I.e. Researchers are not influenced by personal feelings and experiences.</a:t>
            </a:r>
            <a:br>
              <a:rPr lang="en-GB" sz="1500" dirty="0"/>
            </a:br>
            <a:r>
              <a:rPr lang="en-GB" sz="1500" dirty="0" smtClean="0"/>
              <a:t>Objectivity </a:t>
            </a:r>
            <a:r>
              <a:rPr lang="en-GB" sz="1500" dirty="0"/>
              <a:t>means that all sources of bias are minimized and that personal or subjective ideas are eliminated. The pursuit of science implies that the facts will speak for themselves, even if they turn out to be different from what the investigator hoped.</a:t>
            </a:r>
          </a:p>
          <a:p>
            <a:r>
              <a:rPr lang="en-GB" sz="1600" dirty="0"/>
              <a:t>Control</a:t>
            </a:r>
          </a:p>
          <a:p>
            <a:pPr marL="0" indent="0">
              <a:buNone/>
            </a:pPr>
            <a:r>
              <a:rPr lang="en-GB" sz="1400" dirty="0" smtClean="0"/>
              <a:t>All </a:t>
            </a:r>
            <a:r>
              <a:rPr lang="en-GB" sz="1400" dirty="0"/>
              <a:t>extraneous variables need to be controlled in order to be able to establish cause (IV) and effect (DV).</a:t>
            </a:r>
          </a:p>
          <a:p>
            <a:r>
              <a:rPr lang="en-GB" sz="1600" dirty="0"/>
              <a:t>Hypothesis </a:t>
            </a:r>
            <a:r>
              <a:rPr lang="en-GB" sz="1600" dirty="0" smtClean="0"/>
              <a:t>testing</a:t>
            </a:r>
          </a:p>
          <a:p>
            <a:pPr marL="0" indent="0">
              <a:buNone/>
            </a:pPr>
            <a:r>
              <a:rPr lang="en-GB" sz="1500" dirty="0" smtClean="0"/>
              <a:t>E.g</a:t>
            </a:r>
            <a:r>
              <a:rPr lang="en-GB" sz="1500" dirty="0"/>
              <a:t>. a statement made at the beginning of an investigation that serves as a prediction and is derived from a theory. There are different types of hypotheses (null and alternative), which need to be stated in a form that can be tested (i.e. operationalized and unambiguous</a:t>
            </a:r>
            <a:r>
              <a:rPr lang="en-GB" sz="1500" dirty="0" smtClean="0"/>
              <a:t>).</a:t>
            </a:r>
            <a:endParaRPr lang="en-GB" sz="1500" dirty="0"/>
          </a:p>
        </p:txBody>
      </p:sp>
    </p:spTree>
    <p:extLst>
      <p:ext uri="{BB962C8B-B14F-4D97-AF65-F5344CB8AC3E}">
        <p14:creationId xmlns:p14="http://schemas.microsoft.com/office/powerpoint/2010/main" val="3194937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Science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Replication</a:t>
            </a:r>
          </a:p>
          <a:p>
            <a:pPr marL="0" indent="0">
              <a:buNone/>
            </a:pPr>
            <a:r>
              <a:rPr lang="en-GB" dirty="0" smtClean="0"/>
              <a:t>This refers to whether a particular method and finding can be repeated with different/same people and/or on different occasions, to see if the results are similar.</a:t>
            </a:r>
            <a:br>
              <a:rPr lang="en-GB" dirty="0" smtClean="0"/>
            </a:br>
            <a:r>
              <a:rPr lang="en-GB" dirty="0" smtClean="0"/>
              <a:t>If a dramatic discovery is reported, but it cannot be replicated by other scientists it will not be accepted.</a:t>
            </a:r>
            <a:br>
              <a:rPr lang="en-GB" dirty="0" smtClean="0"/>
            </a:br>
            <a:r>
              <a:rPr lang="en-GB" dirty="0" smtClean="0"/>
              <a:t>If we get the same results over and over again under the same conditions, we can be sure of their accuracy beyond reasonable doubt.</a:t>
            </a:r>
            <a:br>
              <a:rPr lang="en-GB" dirty="0" smtClean="0"/>
            </a:br>
            <a:r>
              <a:rPr lang="en-GB" dirty="0" smtClean="0"/>
              <a:t>This gives us confidence that the results are reliable and can be used to build up a body of knowledge or a theory: vital in establishing a scientific theory.</a:t>
            </a:r>
          </a:p>
          <a:p>
            <a:r>
              <a:rPr lang="en-GB" dirty="0"/>
              <a:t>Predictability</a:t>
            </a:r>
          </a:p>
          <a:p>
            <a:pPr marL="0" indent="0">
              <a:buNone/>
            </a:pPr>
            <a:r>
              <a:rPr lang="en-GB" dirty="0" smtClean="0"/>
              <a:t>We </a:t>
            </a:r>
            <a:r>
              <a:rPr lang="en-GB" dirty="0"/>
              <a:t>should be aiming to be able to predict future </a:t>
            </a:r>
            <a:r>
              <a:rPr lang="en-GB" dirty="0" err="1"/>
              <a:t>behavior</a:t>
            </a:r>
            <a:r>
              <a:rPr lang="en-GB" dirty="0"/>
              <a:t> from the findings of our research.</a:t>
            </a:r>
          </a:p>
          <a:p>
            <a:pPr marL="0" indent="0">
              <a:buNone/>
            </a:pPr>
            <a:endParaRPr lang="en-GB" dirty="0" smtClean="0"/>
          </a:p>
          <a:p>
            <a:endParaRPr lang="en-GB" dirty="0" smtClean="0"/>
          </a:p>
          <a:p>
            <a:pPr marL="0" indent="0">
              <a:buNone/>
            </a:pPr>
            <a:endParaRPr lang="en-GB" dirty="0"/>
          </a:p>
        </p:txBody>
      </p:sp>
    </p:spTree>
    <p:extLst>
      <p:ext uri="{BB962C8B-B14F-4D97-AF65-F5344CB8AC3E}">
        <p14:creationId xmlns:p14="http://schemas.microsoft.com/office/powerpoint/2010/main" val="3320618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t>
            </a:r>
            <a:r>
              <a:rPr lang="en-GB" dirty="0" smtClean="0"/>
              <a:t>he </a:t>
            </a:r>
            <a:r>
              <a:rPr lang="en-GB" dirty="0"/>
              <a:t>major features of introspection</a:t>
            </a:r>
            <a:endParaRPr lang="en-GB" dirty="0"/>
          </a:p>
        </p:txBody>
      </p:sp>
      <p:sp>
        <p:nvSpPr>
          <p:cNvPr id="3" name="Content Placeholder 2"/>
          <p:cNvSpPr>
            <a:spLocks noGrp="1"/>
          </p:cNvSpPr>
          <p:nvPr>
            <p:ph idx="1"/>
          </p:nvPr>
        </p:nvSpPr>
        <p:spPr/>
        <p:txBody>
          <a:bodyPr/>
          <a:lstStyle/>
          <a:p>
            <a:r>
              <a:rPr lang="en-GB" dirty="0"/>
              <a:t>Focus on being objective</a:t>
            </a:r>
          </a:p>
          <a:p>
            <a:r>
              <a:rPr lang="en-GB" dirty="0" smtClean="0"/>
              <a:t>Reflection </a:t>
            </a:r>
            <a:r>
              <a:rPr lang="en-GB" dirty="0"/>
              <a:t>on sensations, feelings and images</a:t>
            </a:r>
          </a:p>
          <a:p>
            <a:r>
              <a:rPr lang="en-GB" dirty="0" smtClean="0"/>
              <a:t>Wundt </a:t>
            </a:r>
            <a:r>
              <a:rPr lang="en-GB" dirty="0"/>
              <a:t>would ask people to focus on an everyday object and look inwards </a:t>
            </a:r>
            <a:r>
              <a:rPr lang="en-GB" dirty="0" smtClean="0"/>
              <a:t>noticing sensations </a:t>
            </a:r>
            <a:r>
              <a:rPr lang="en-GB" dirty="0"/>
              <a:t>and feelings and images</a:t>
            </a:r>
          </a:p>
          <a:p>
            <a:r>
              <a:rPr lang="en-GB" dirty="0" smtClean="0"/>
              <a:t>Breaking </a:t>
            </a:r>
            <a:r>
              <a:rPr lang="en-GB" dirty="0"/>
              <a:t>thoughts about an object down into separate elements</a:t>
            </a:r>
          </a:p>
          <a:p>
            <a:r>
              <a:rPr lang="en-GB" dirty="0" smtClean="0"/>
              <a:t>Systematic </a:t>
            </a:r>
            <a:r>
              <a:rPr lang="en-GB" dirty="0"/>
              <a:t>reporting of an experience of object</a:t>
            </a:r>
          </a:p>
          <a:p>
            <a:r>
              <a:rPr lang="en-GB" dirty="0" smtClean="0"/>
              <a:t>Specific </a:t>
            </a:r>
            <a:r>
              <a:rPr lang="en-GB" dirty="0"/>
              <a:t>examples </a:t>
            </a:r>
            <a:r>
              <a:rPr lang="en-GB" dirty="0" err="1"/>
              <a:t>eg</a:t>
            </a:r>
            <a:r>
              <a:rPr lang="en-GB" dirty="0"/>
              <a:t> use of metronome</a:t>
            </a:r>
            <a:endParaRPr lang="en-GB" dirty="0"/>
          </a:p>
        </p:txBody>
      </p:sp>
    </p:spTree>
    <p:extLst>
      <p:ext uri="{BB962C8B-B14F-4D97-AF65-F5344CB8AC3E}">
        <p14:creationId xmlns:p14="http://schemas.microsoft.com/office/powerpoint/2010/main" val="3176054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b="1" dirty="0"/>
              <a:t>Origins of psychology: </a:t>
            </a:r>
            <a:r>
              <a:rPr lang="en-GB" dirty="0"/>
              <a:t>Wundt, introspection and the emergence of psychology as a science.</a:t>
            </a:r>
          </a:p>
          <a:p>
            <a:endParaRPr lang="en-GB" dirty="0"/>
          </a:p>
        </p:txBody>
      </p:sp>
    </p:spTree>
    <p:extLst>
      <p:ext uri="{BB962C8B-B14F-4D97-AF65-F5344CB8AC3E}">
        <p14:creationId xmlns:p14="http://schemas.microsoft.com/office/powerpoint/2010/main" val="42817895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Learning approaches:</a:t>
            </a:r>
            <a:r>
              <a:rPr lang="en-GB" dirty="0"/>
              <a:t> </a:t>
            </a:r>
            <a:r>
              <a:rPr lang="en-GB" dirty="0" smtClean="0"/>
              <a:t>The behaviourist approach </a:t>
            </a:r>
            <a:endParaRPr lang="en-GB" dirty="0"/>
          </a:p>
        </p:txBody>
      </p:sp>
      <p:sp>
        <p:nvSpPr>
          <p:cNvPr id="3" name="Content Placeholder 2"/>
          <p:cNvSpPr>
            <a:spLocks noGrp="1"/>
          </p:cNvSpPr>
          <p:nvPr>
            <p:ph idx="1"/>
          </p:nvPr>
        </p:nvSpPr>
        <p:spPr/>
        <p:txBody>
          <a:bodyPr/>
          <a:lstStyle/>
          <a:p>
            <a:pPr marL="0" indent="0">
              <a:buNone/>
            </a:pPr>
            <a:r>
              <a:rPr lang="en-GB" dirty="0"/>
              <a:t>C</a:t>
            </a:r>
            <a:r>
              <a:rPr lang="en-GB" dirty="0" smtClean="0"/>
              <a:t>lassical conditioning and Pavlov’s research</a:t>
            </a:r>
            <a:r>
              <a:rPr lang="en-GB" dirty="0"/>
              <a:t>:</a:t>
            </a:r>
            <a:r>
              <a:rPr lang="en-GB" dirty="0" smtClean="0"/>
              <a:t> </a:t>
            </a:r>
          </a:p>
          <a:p>
            <a:pPr marL="0" indent="0">
              <a:buNone/>
            </a:pPr>
            <a:r>
              <a:rPr lang="en-GB" dirty="0" smtClean="0"/>
              <a:t/>
            </a:r>
            <a:br>
              <a:rPr lang="en-GB" dirty="0" smtClean="0"/>
            </a:br>
            <a:endParaRPr lang="en-GB" dirty="0"/>
          </a:p>
        </p:txBody>
      </p:sp>
      <p:pic>
        <p:nvPicPr>
          <p:cNvPr id="3074" name="Picture 2" descr="Image result for Classical conditioning and Pavlov’s rese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71" y="2610644"/>
            <a:ext cx="6160819" cy="344557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860323" y="2652640"/>
            <a:ext cx="3493477" cy="2308324"/>
          </a:xfrm>
          <a:prstGeom prst="rect">
            <a:avLst/>
          </a:prstGeom>
        </p:spPr>
        <p:txBody>
          <a:bodyPr wrap="square">
            <a:spAutoFit/>
          </a:bodyPr>
          <a:lstStyle/>
          <a:p>
            <a:r>
              <a:rPr lang="en-GB" dirty="0" smtClean="0"/>
              <a:t>Pavlov (1902) started from the idea that there are some things that a dog does not need to learn. For example, dogs don’t learn to salivate whenever they see food. This reflex is ‘hard wired’ into the dog. In behaviourist terms, it is an unconditioned response</a:t>
            </a:r>
            <a:endParaRPr lang="en-GB" dirty="0"/>
          </a:p>
        </p:txBody>
      </p:sp>
    </p:spTree>
    <p:extLst>
      <p:ext uri="{BB962C8B-B14F-4D97-AF65-F5344CB8AC3E}">
        <p14:creationId xmlns:p14="http://schemas.microsoft.com/office/powerpoint/2010/main" val="39683418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a:t>
            </a:r>
            <a:r>
              <a:rPr lang="en-GB" dirty="0" smtClean="0"/>
              <a:t>perant conditioning, types of reinforcement and Skinner’s research</a:t>
            </a:r>
            <a:endParaRPr lang="en-GB" dirty="0"/>
          </a:p>
        </p:txBody>
      </p:sp>
      <p:sp>
        <p:nvSpPr>
          <p:cNvPr id="3" name="Content Placeholder 2"/>
          <p:cNvSpPr>
            <a:spLocks noGrp="1"/>
          </p:cNvSpPr>
          <p:nvPr>
            <p:ph idx="1"/>
          </p:nvPr>
        </p:nvSpPr>
        <p:spPr/>
        <p:txBody>
          <a:bodyPr>
            <a:normAutofit fontScale="77500" lnSpcReduction="20000"/>
          </a:bodyPr>
          <a:lstStyle/>
          <a:p>
            <a:r>
              <a:rPr lang="en-GB" b="1" cap="all" dirty="0"/>
              <a:t>POSITIVE AND NEGATIVE REINFORCERS</a:t>
            </a:r>
          </a:p>
          <a:p>
            <a:r>
              <a:rPr lang="en-GB" dirty="0" smtClean="0"/>
              <a:t>Positive </a:t>
            </a:r>
            <a:r>
              <a:rPr lang="en-GB" dirty="0" err="1"/>
              <a:t>reinforcers</a:t>
            </a:r>
            <a:r>
              <a:rPr lang="en-GB" dirty="0"/>
              <a:t> are </a:t>
            </a:r>
            <a:r>
              <a:rPr lang="en-GB" dirty="0" smtClean="0"/>
              <a:t>favourable </a:t>
            </a:r>
            <a:r>
              <a:rPr lang="en-GB" dirty="0"/>
              <a:t>events or outcomes that are given to the individual after the desired </a:t>
            </a:r>
            <a:r>
              <a:rPr lang="en-GB" dirty="0" smtClean="0"/>
              <a:t>behaviour. </a:t>
            </a:r>
            <a:r>
              <a:rPr lang="en-GB" dirty="0"/>
              <a:t>This may come in the form of praise, rewards, etc.</a:t>
            </a:r>
          </a:p>
          <a:p>
            <a:r>
              <a:rPr lang="en-GB" dirty="0"/>
              <a:t>Negative </a:t>
            </a:r>
            <a:r>
              <a:rPr lang="en-GB" dirty="0" err="1"/>
              <a:t>reinforcers</a:t>
            </a:r>
            <a:r>
              <a:rPr lang="en-GB" dirty="0"/>
              <a:t> typically are characterized by the removal of an undesired or unpleasant outcome after the desired </a:t>
            </a:r>
            <a:r>
              <a:rPr lang="en-GB" dirty="0" smtClean="0"/>
              <a:t>behaviour. </a:t>
            </a:r>
            <a:r>
              <a:rPr lang="en-GB" dirty="0"/>
              <a:t>A response is strengthened as something considered negative is removed.</a:t>
            </a:r>
          </a:p>
          <a:p>
            <a:r>
              <a:rPr lang="en-GB" dirty="0"/>
              <a:t>The goal in both of these cases of reinforcement is for the </a:t>
            </a:r>
            <a:r>
              <a:rPr lang="en-GB" dirty="0" smtClean="0"/>
              <a:t>behaviour </a:t>
            </a:r>
            <a:r>
              <a:rPr lang="en-GB" dirty="0"/>
              <a:t>to increase</a:t>
            </a:r>
            <a:r>
              <a:rPr lang="en-GB" dirty="0" smtClean="0"/>
              <a:t>.</a:t>
            </a:r>
          </a:p>
          <a:p>
            <a:r>
              <a:rPr lang="en-GB" b="1" dirty="0"/>
              <a:t>The following are some examples of positive reinforcement:</a:t>
            </a:r>
            <a:endParaRPr lang="en-GB" dirty="0"/>
          </a:p>
          <a:p>
            <a:r>
              <a:rPr lang="en-GB" dirty="0"/>
              <a:t>A mother gives her son praise (positive stimulus) for doing homework </a:t>
            </a:r>
            <a:r>
              <a:rPr lang="en-GB" dirty="0" smtClean="0"/>
              <a:t>(behaviour).</a:t>
            </a:r>
            <a:endParaRPr lang="en-GB" dirty="0"/>
          </a:p>
          <a:p>
            <a:r>
              <a:rPr lang="en-GB" dirty="0"/>
              <a:t>The little boy receives </a:t>
            </a:r>
            <a:r>
              <a:rPr lang="en-GB" dirty="0" smtClean="0"/>
              <a:t>£5.00 </a:t>
            </a:r>
            <a:r>
              <a:rPr lang="en-GB" dirty="0"/>
              <a:t>(positive stimulus) for every A he earns on his </a:t>
            </a:r>
            <a:r>
              <a:rPr lang="en-GB" dirty="0" smtClean="0"/>
              <a:t>report (behaviour).</a:t>
            </a:r>
            <a:endParaRPr lang="en-GB" dirty="0"/>
          </a:p>
          <a:p>
            <a:r>
              <a:rPr lang="en-GB" dirty="0"/>
              <a:t>A father gives his daughter candy (positive stimulus) for cleaning up toys </a:t>
            </a:r>
            <a:r>
              <a:rPr lang="en-GB" dirty="0" smtClean="0"/>
              <a:t>(behaviour).</a:t>
            </a:r>
            <a:endParaRPr lang="en-GB" dirty="0"/>
          </a:p>
          <a:p>
            <a:endParaRPr lang="en-GB" dirty="0"/>
          </a:p>
          <a:p>
            <a:endParaRPr lang="en-GB" dirty="0"/>
          </a:p>
        </p:txBody>
      </p:sp>
    </p:spTree>
    <p:extLst>
      <p:ext uri="{BB962C8B-B14F-4D97-AF65-F5344CB8AC3E}">
        <p14:creationId xmlns:p14="http://schemas.microsoft.com/office/powerpoint/2010/main" val="1301669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Operant part 2: </a:t>
            </a:r>
            <a:r>
              <a:rPr lang="en-GB" b="1" cap="all" dirty="0" smtClean="0"/>
              <a:t>POSITIVE AND NEGATIVE PUNISHMENT</a:t>
            </a:r>
            <a:br>
              <a:rPr lang="en-GB" b="1" cap="all" dirty="0" smtClean="0"/>
            </a:br>
            <a:endParaRPr lang="en-GB" dirty="0"/>
          </a:p>
        </p:txBody>
      </p:sp>
      <p:sp>
        <p:nvSpPr>
          <p:cNvPr id="3" name="Content Placeholder 2"/>
          <p:cNvSpPr>
            <a:spLocks noGrp="1"/>
          </p:cNvSpPr>
          <p:nvPr>
            <p:ph idx="1"/>
          </p:nvPr>
        </p:nvSpPr>
        <p:spPr/>
        <p:txBody>
          <a:bodyPr>
            <a:normAutofit fontScale="55000" lnSpcReduction="20000"/>
          </a:bodyPr>
          <a:lstStyle/>
          <a:p>
            <a:r>
              <a:rPr lang="en-GB" b="1" dirty="0"/>
              <a:t>What is Positive Punishment?</a:t>
            </a:r>
          </a:p>
          <a:p>
            <a:r>
              <a:rPr lang="en-GB" dirty="0"/>
              <a:t>Positive punishment works by </a:t>
            </a:r>
            <a:r>
              <a:rPr lang="en-GB" i="1" dirty="0"/>
              <a:t>presenting</a:t>
            </a:r>
            <a:r>
              <a:rPr lang="en-GB" dirty="0"/>
              <a:t> a negative consequence after an undesired </a:t>
            </a:r>
            <a:r>
              <a:rPr lang="en-GB" dirty="0" smtClean="0"/>
              <a:t>behaviour </a:t>
            </a:r>
            <a:r>
              <a:rPr lang="en-GB" dirty="0"/>
              <a:t>is exhibited, making the </a:t>
            </a:r>
            <a:r>
              <a:rPr lang="en-GB" dirty="0" smtClean="0"/>
              <a:t>behaviour </a:t>
            </a:r>
            <a:r>
              <a:rPr lang="en-GB" dirty="0"/>
              <a:t>less likely to happen in the future. The following are some examples of positive punishment:</a:t>
            </a:r>
          </a:p>
          <a:p>
            <a:r>
              <a:rPr lang="en-GB" dirty="0"/>
              <a:t>A child picks his nose during class </a:t>
            </a:r>
            <a:r>
              <a:rPr lang="en-GB" dirty="0" smtClean="0"/>
              <a:t>(behaviour) </a:t>
            </a:r>
            <a:r>
              <a:rPr lang="en-GB" dirty="0"/>
              <a:t>and the teacher reprimands him (negative stimulus) in front of his classmates.</a:t>
            </a:r>
          </a:p>
          <a:p>
            <a:r>
              <a:rPr lang="en-GB" dirty="0"/>
              <a:t>A child grabs a toy from another child </a:t>
            </a:r>
            <a:r>
              <a:rPr lang="en-GB" dirty="0" smtClean="0"/>
              <a:t>(behaviour) </a:t>
            </a:r>
            <a:r>
              <a:rPr lang="en-GB" dirty="0"/>
              <a:t>and is sent to time out (negative stimulus)</a:t>
            </a:r>
          </a:p>
          <a:p>
            <a:r>
              <a:rPr lang="en-GB" b="1" dirty="0"/>
              <a:t>What is Negative Punishment?</a:t>
            </a:r>
          </a:p>
          <a:p>
            <a:r>
              <a:rPr lang="en-GB" dirty="0"/>
              <a:t>Negative punishment happens when a certain desired stimulus is </a:t>
            </a:r>
            <a:r>
              <a:rPr lang="en-GB" i="1" dirty="0"/>
              <a:t>removed</a:t>
            </a:r>
            <a:r>
              <a:rPr lang="en-GB" dirty="0"/>
              <a:t> after a particular undesired </a:t>
            </a:r>
            <a:r>
              <a:rPr lang="en-GB" dirty="0" smtClean="0"/>
              <a:t>behaviour </a:t>
            </a:r>
            <a:r>
              <a:rPr lang="en-GB" dirty="0"/>
              <a:t>is exhibited, resulting in the </a:t>
            </a:r>
            <a:r>
              <a:rPr lang="en-GB" dirty="0" smtClean="0"/>
              <a:t>behaviour </a:t>
            </a:r>
            <a:r>
              <a:rPr lang="en-GB" dirty="0"/>
              <a:t>happening less often in the future.</a:t>
            </a:r>
          </a:p>
          <a:p>
            <a:r>
              <a:rPr lang="en-GB" b="1" dirty="0"/>
              <a:t>The following are some examples of negative punishment:</a:t>
            </a:r>
            <a:endParaRPr lang="en-GB" dirty="0"/>
          </a:p>
          <a:p>
            <a:r>
              <a:rPr lang="en-GB" dirty="0"/>
              <a:t>For a child that really enjoys a specific class, such as gym or music classes at school, negative punishment can happen if they are removed from that class (desired stimulus) and sent to the </a:t>
            </a:r>
            <a:r>
              <a:rPr lang="en-GB" dirty="0" smtClean="0"/>
              <a:t>Head’s </a:t>
            </a:r>
            <a:r>
              <a:rPr lang="en-GB" dirty="0"/>
              <a:t>office because they were acting out/misbehaving </a:t>
            </a:r>
            <a:r>
              <a:rPr lang="en-GB" dirty="0" smtClean="0"/>
              <a:t>(behaviour).</a:t>
            </a:r>
            <a:endParaRPr lang="en-GB" dirty="0"/>
          </a:p>
          <a:p>
            <a:r>
              <a:rPr lang="en-GB" dirty="0"/>
              <a:t>If a child does not follow directions or acts inappropriately </a:t>
            </a:r>
            <a:r>
              <a:rPr lang="en-GB" dirty="0" smtClean="0"/>
              <a:t>(behaviour), </a:t>
            </a:r>
            <a:r>
              <a:rPr lang="en-GB" dirty="0"/>
              <a:t>he loses a token for good </a:t>
            </a:r>
            <a:r>
              <a:rPr lang="en-GB" dirty="0" smtClean="0"/>
              <a:t>behaviour </a:t>
            </a:r>
            <a:r>
              <a:rPr lang="en-GB" dirty="0"/>
              <a:t>(desired stimulus) that can later be cashed in for a prize.</a:t>
            </a:r>
          </a:p>
          <a:p>
            <a:r>
              <a:rPr lang="en-GB" dirty="0"/>
              <a:t>Siblings get in a fight </a:t>
            </a:r>
            <a:r>
              <a:rPr lang="en-GB" dirty="0" smtClean="0"/>
              <a:t>(behaviour) </a:t>
            </a:r>
            <a:r>
              <a:rPr lang="en-GB" dirty="0"/>
              <a:t>over who gets to go first in a game or who gets to play with a new toy, the parent takes the game/toy away (desired stimulus</a:t>
            </a:r>
            <a:r>
              <a:rPr lang="en-GB" dirty="0" smtClean="0"/>
              <a:t>).</a:t>
            </a:r>
          </a:p>
        </p:txBody>
      </p:sp>
    </p:spTree>
    <p:extLst>
      <p:ext uri="{BB962C8B-B14F-4D97-AF65-F5344CB8AC3E}">
        <p14:creationId xmlns:p14="http://schemas.microsoft.com/office/powerpoint/2010/main" val="4010064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cap="all" dirty="0" smtClean="0"/>
              <a:t/>
            </a:r>
            <a:br>
              <a:rPr lang="en-GB" b="1" cap="all" dirty="0" smtClean="0"/>
            </a:br>
            <a:endParaRPr lang="en-GB" dirty="0"/>
          </a:p>
        </p:txBody>
      </p:sp>
      <p:sp>
        <p:nvSpPr>
          <p:cNvPr id="3" name="Content Placeholder 2"/>
          <p:cNvSpPr>
            <a:spLocks noGrp="1"/>
          </p:cNvSpPr>
          <p:nvPr>
            <p:ph idx="1"/>
          </p:nvPr>
        </p:nvSpPr>
        <p:spPr/>
        <p:txBody>
          <a:bodyPr>
            <a:normAutofit/>
          </a:bodyPr>
          <a:lstStyle/>
          <a:p>
            <a:r>
              <a:rPr lang="en-GB" dirty="0"/>
              <a:t>In behaviourism positive and negative </a:t>
            </a:r>
            <a:r>
              <a:rPr lang="en-GB" dirty="0" smtClean="0"/>
              <a:t>does not </a:t>
            </a:r>
            <a:r>
              <a:rPr lang="en-GB" dirty="0"/>
              <a:t>mean good and bad.</a:t>
            </a:r>
          </a:p>
          <a:p>
            <a:r>
              <a:rPr lang="en-GB" dirty="0"/>
              <a:t>Positive means +</a:t>
            </a:r>
          </a:p>
          <a:p>
            <a:r>
              <a:rPr lang="en-GB" dirty="0"/>
              <a:t>Negative means –</a:t>
            </a:r>
          </a:p>
          <a:p>
            <a:endParaRPr lang="en-GB" dirty="0"/>
          </a:p>
          <a:p>
            <a:r>
              <a:rPr lang="en-GB" dirty="0"/>
              <a:t>Think of it as positive (+) – positive always refers to adding something, in this case </a:t>
            </a:r>
            <a:r>
              <a:rPr lang="en-GB" dirty="0" smtClean="0"/>
              <a:t>you </a:t>
            </a:r>
            <a:r>
              <a:rPr lang="en-GB" dirty="0"/>
              <a:t>are adding in a spank.</a:t>
            </a:r>
          </a:p>
          <a:p>
            <a:endParaRPr lang="en-GB" dirty="0"/>
          </a:p>
          <a:p>
            <a:r>
              <a:rPr lang="en-GB" dirty="0"/>
              <a:t>think of negative (-) – negative always refers to taking away something, in this case taking away a </a:t>
            </a:r>
            <a:r>
              <a:rPr lang="en-GB" dirty="0" smtClean="0"/>
              <a:t>mobile phone</a:t>
            </a:r>
            <a:endParaRPr lang="en-GB" dirty="0"/>
          </a:p>
          <a:p>
            <a:endParaRPr lang="en-GB" dirty="0" smtClean="0"/>
          </a:p>
        </p:txBody>
      </p:sp>
    </p:spTree>
    <p:extLst>
      <p:ext uri="{BB962C8B-B14F-4D97-AF65-F5344CB8AC3E}">
        <p14:creationId xmlns:p14="http://schemas.microsoft.com/office/powerpoint/2010/main" val="31993998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Example game:</a:t>
            </a:r>
          </a:p>
        </p:txBody>
      </p:sp>
      <p:sp>
        <p:nvSpPr>
          <p:cNvPr id="4" name="Content Placeholder 2"/>
          <p:cNvSpPr>
            <a:spLocks noGrp="1"/>
          </p:cNvSpPr>
          <p:nvPr>
            <p:ph idx="1"/>
          </p:nvPr>
        </p:nvSpPr>
        <p:spPr>
          <a:noFill/>
        </p:spPr>
        <p:txBody>
          <a:bodyPr/>
          <a:lstStyle/>
          <a:p>
            <a:r>
              <a:rPr lang="en-GB" dirty="0"/>
              <a:t>If I take away your cell phone because you were texting in class, that is a negative consequence. </a:t>
            </a:r>
            <a:endParaRPr lang="en-GB" dirty="0" smtClean="0"/>
          </a:p>
          <a:p>
            <a:r>
              <a:rPr lang="en-GB" dirty="0" smtClean="0"/>
              <a:t>It </a:t>
            </a:r>
            <a:r>
              <a:rPr lang="en-GB" dirty="0"/>
              <a:t>is also a removal, so it is negative punishment. </a:t>
            </a:r>
            <a:endParaRPr lang="en-GB" dirty="0" smtClean="0"/>
          </a:p>
          <a:p>
            <a:endParaRPr lang="en-GB" dirty="0"/>
          </a:p>
          <a:p>
            <a:r>
              <a:rPr lang="en-GB" dirty="0" smtClean="0"/>
              <a:t>After </a:t>
            </a:r>
            <a:r>
              <a:rPr lang="en-GB" dirty="0"/>
              <a:t>the child acts out or does something wrong (undesired </a:t>
            </a:r>
            <a:r>
              <a:rPr lang="en-GB" dirty="0" smtClean="0"/>
              <a:t>behaviour), </a:t>
            </a:r>
            <a:r>
              <a:rPr lang="en-GB" dirty="0"/>
              <a:t>the caregiver spanks (adds a negative consequence) the child, this makes the </a:t>
            </a:r>
            <a:r>
              <a:rPr lang="en-GB" dirty="0" smtClean="0"/>
              <a:t>behaviour </a:t>
            </a:r>
            <a:r>
              <a:rPr lang="en-GB" dirty="0"/>
              <a:t>less likely to happen</a:t>
            </a:r>
            <a:r>
              <a:rPr lang="en-GB" dirty="0" smtClean="0"/>
              <a:t>.</a:t>
            </a:r>
            <a:r>
              <a:rPr lang="en-GB" dirty="0"/>
              <a:t> </a:t>
            </a:r>
            <a:endParaRPr lang="en-GB" dirty="0" smtClean="0"/>
          </a:p>
          <a:p>
            <a:r>
              <a:rPr lang="en-GB" dirty="0" smtClean="0"/>
              <a:t>Spanking </a:t>
            </a:r>
            <a:r>
              <a:rPr lang="en-GB" dirty="0"/>
              <a:t>a child would be </a:t>
            </a:r>
            <a:r>
              <a:rPr lang="en-GB" dirty="0" smtClean="0"/>
              <a:t>considered </a:t>
            </a:r>
            <a:r>
              <a:rPr lang="en-GB" dirty="0"/>
              <a:t>positive punishment. </a:t>
            </a:r>
          </a:p>
        </p:txBody>
      </p:sp>
    </p:spTree>
    <p:extLst>
      <p:ext uri="{BB962C8B-B14F-4D97-AF65-F5344CB8AC3E}">
        <p14:creationId xmlns:p14="http://schemas.microsoft.com/office/powerpoint/2010/main" val="284747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learning theory </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What do you think?</a:t>
            </a:r>
          </a:p>
          <a:p>
            <a:r>
              <a:rPr lang="en-GB" dirty="0" smtClean="0"/>
              <a:t>Bandura and the bobo doll.</a:t>
            </a:r>
          </a:p>
          <a:p>
            <a:endParaRPr lang="en-GB" dirty="0"/>
          </a:p>
          <a:p>
            <a:r>
              <a:rPr lang="en-GB" dirty="0" smtClean="0"/>
              <a:t>Bandura explained:</a:t>
            </a:r>
          </a:p>
          <a:p>
            <a:pPr marL="0" indent="0">
              <a:buNone/>
            </a:pPr>
            <a:r>
              <a:rPr lang="en-GB" dirty="0" smtClean="0"/>
              <a:t>"Learning would be exceedingly laborious, not to mention hazardous, if people had to rely solely on the effects of their own actions to inform them what to do. Fortunately, most human behaviour is learned observationally through modelling: from observing others one forms an idea of how new behaviours are performed, and on later occasions this coded information serves as a guide for action."</a:t>
            </a:r>
          </a:p>
          <a:p>
            <a:pPr marL="0" indent="0">
              <a:buNone/>
            </a:pPr>
            <a:r>
              <a:rPr lang="en-GB" dirty="0" smtClean="0"/>
              <a:t>Albert Bandura, Social Learning Theory, 1977</a:t>
            </a:r>
            <a:endParaRPr lang="en-GB" dirty="0"/>
          </a:p>
        </p:txBody>
      </p:sp>
    </p:spTree>
    <p:extLst>
      <p:ext uri="{BB962C8B-B14F-4D97-AF65-F5344CB8AC3E}">
        <p14:creationId xmlns:p14="http://schemas.microsoft.com/office/powerpoint/2010/main" val="1875774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There are four mediational processes proposed by Bandura:</a:t>
            </a:r>
            <a:endParaRPr lang="en-GB" dirty="0"/>
          </a:p>
        </p:txBody>
      </p:sp>
      <p:sp>
        <p:nvSpPr>
          <p:cNvPr id="3" name="Content Placeholder 2"/>
          <p:cNvSpPr>
            <a:spLocks noGrp="1"/>
          </p:cNvSpPr>
          <p:nvPr>
            <p:ph idx="1"/>
          </p:nvPr>
        </p:nvSpPr>
        <p:spPr/>
        <p:txBody>
          <a:bodyPr>
            <a:normAutofit fontScale="55000" lnSpcReduction="20000"/>
          </a:bodyPr>
          <a:lstStyle/>
          <a:p>
            <a:r>
              <a:rPr lang="en-GB" b="1" dirty="0" smtClean="0"/>
              <a:t>Attention</a:t>
            </a:r>
            <a:r>
              <a:rPr lang="en-GB" dirty="0"/>
              <a:t>: The extent to which we are exposed/notice the behaviour. For a behaviour to be imitated it has to grab our attention. We observe many behaviours on a daily basis and many of these are not noteworthy. Attention is therefore extremely important in whether a behaviour has an influence in others imitating it.</a:t>
            </a:r>
          </a:p>
          <a:p>
            <a:r>
              <a:rPr lang="en-GB" b="1" dirty="0"/>
              <a:t>Retention</a:t>
            </a:r>
            <a:r>
              <a:rPr lang="en-GB" dirty="0"/>
              <a:t>: How well the behaviour is remembered. The behaviour may be noticed, but is it not always remembered which obviously prevents imitation. It is important therefore that a memory of the behaviour is formed to be performed later by the observer.</a:t>
            </a:r>
          </a:p>
          <a:p>
            <a:r>
              <a:rPr lang="en-GB" dirty="0"/>
              <a:t>Much of social learning is not immediate so this process is especially vital in those cases. Even if the behaviour is reproduced shortly after seeing it, there needs to be a memory to refer to.</a:t>
            </a:r>
          </a:p>
          <a:p>
            <a:r>
              <a:rPr lang="en-GB" b="1" dirty="0"/>
              <a:t>Reproduction</a:t>
            </a:r>
            <a:r>
              <a:rPr lang="en-GB" dirty="0"/>
              <a:t>: This is the ability to perform the </a:t>
            </a:r>
            <a:r>
              <a:rPr lang="en-GB" dirty="0" smtClean="0"/>
              <a:t>behaviour </a:t>
            </a:r>
            <a:r>
              <a:rPr lang="en-GB" dirty="0"/>
              <a:t>that the model has just demonstrated. We see much behaviour on a daily basis that we would like to be able to imitate but that this not always possible. We are limited by our physical ability and for that reason, even if we wish to reproduce the behaviour, we cannot.</a:t>
            </a:r>
          </a:p>
          <a:p>
            <a:r>
              <a:rPr lang="en-GB" dirty="0"/>
              <a:t>This influences our decisions whether to try and imitate it or not. Imagine the scenario of a 90-year-old-lady who struggles to walk watching Dancing on Ice. She may appreciate that the skill is a desirable one, but she will not attempt to imitate it because she physically cannot do it.</a:t>
            </a:r>
          </a:p>
          <a:p>
            <a:r>
              <a:rPr lang="en-GB" b="1" dirty="0"/>
              <a:t>Motivation</a:t>
            </a:r>
            <a:r>
              <a:rPr lang="en-GB" dirty="0"/>
              <a:t>: The will to perform the behaviour. The rewards and punishment that follow a behaviour will be considered by the observer. If the perceived rewards outweighs the perceived costs (if there are any) then the behaviour will be more likely to be imitated by the observer. If the vicarious reinforcement is not seen to be important enough to the observer then they will not imitate the behaviour</a:t>
            </a:r>
          </a:p>
          <a:p>
            <a:endParaRPr lang="en-GB" dirty="0"/>
          </a:p>
        </p:txBody>
      </p:sp>
    </p:spTree>
    <p:extLst>
      <p:ext uri="{BB962C8B-B14F-4D97-AF65-F5344CB8AC3E}">
        <p14:creationId xmlns:p14="http://schemas.microsoft.com/office/powerpoint/2010/main" val="41214991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Spot the word. Imitation, identification, modelling, Vicarious reinforcement.</a:t>
            </a:r>
            <a:endParaRPr lang="en-GB" dirty="0"/>
          </a:p>
        </p:txBody>
      </p:sp>
      <p:sp>
        <p:nvSpPr>
          <p:cNvPr id="3" name="Content Placeholder 2"/>
          <p:cNvSpPr>
            <a:spLocks noGrp="1"/>
          </p:cNvSpPr>
          <p:nvPr>
            <p:ph idx="1"/>
          </p:nvPr>
        </p:nvSpPr>
        <p:spPr>
          <a:xfrm>
            <a:off x="838200" y="1825624"/>
            <a:ext cx="10515600" cy="4561107"/>
          </a:xfrm>
        </p:spPr>
        <p:txBody>
          <a:bodyPr>
            <a:normAutofit fontScale="77500" lnSpcReduction="20000"/>
          </a:bodyPr>
          <a:lstStyle/>
          <a:p>
            <a:pPr marL="0" indent="0">
              <a:buNone/>
            </a:pPr>
            <a:r>
              <a:rPr lang="en-GB" dirty="0" smtClean="0"/>
              <a:t>Observational learning involves a number of cognitive and behavioural processes. In order to learn the behaviour of another, the person must first pay attention to what the other person (called a model) is doing. They must then encode and form a memory of the behaviour the model performs. At a later time, this memory must be translated back into a behaviour so that the observer may imitate it. In order to imitate the behaviour effectively the observer may need to practise it. Whether or not the observer actually makes use of the behaviour they have learned depends on whether they are motivated to do so. The observer’s motivation may be affected by several factors, principally, whether they believe that reinforcement is available if they imitate. Their beliefs may be influenced by the consequences of their past behaviour (as in behaviourism) but also by the observed consequences of the model’s behaviour. If the model is observed to be reinforced for their actions, then imitation becomes more likely, assuming that the observer values the </a:t>
            </a:r>
            <a:r>
              <a:rPr lang="en-GB" dirty="0" err="1" smtClean="0"/>
              <a:t>reinforcer</a:t>
            </a:r>
            <a:r>
              <a:rPr lang="en-GB" dirty="0" smtClean="0"/>
              <a:t> that the model was observed to get. Conversely, if the model is observed to be punished then imitation becomes less likely (these processes are called vicarious reinforcement and punishment). A number of factors besides reinforcement and punishment influence whether a particular person is likely to be selected as a model and imitated. Models are more likely to be imitated if the observer perceives them to be similar to themselves (Identification). Imitation is also more likely when the model has high status and is attractive and when the observer has low self-esteem. </a:t>
            </a:r>
          </a:p>
          <a:p>
            <a:endParaRPr lang="en-GB" dirty="0"/>
          </a:p>
        </p:txBody>
      </p:sp>
    </p:spTree>
    <p:extLst>
      <p:ext uri="{BB962C8B-B14F-4D97-AF65-F5344CB8AC3E}">
        <p14:creationId xmlns:p14="http://schemas.microsoft.com/office/powerpoint/2010/main" val="107869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4">
                <a:lumMod val="60000"/>
                <a:lumOff val="40000"/>
              </a:schemeClr>
            </a:gs>
            <a:gs pos="83000">
              <a:srgbClr val="FFFF00"/>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a:t>
            </a:r>
            <a:r>
              <a:rPr lang="en-GB" dirty="0" smtClean="0"/>
              <a:t>he role of mediational processes and Bandura’s research.</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SLT </a:t>
            </a:r>
            <a:r>
              <a:rPr lang="en-GB" dirty="0"/>
              <a:t>is often described as the ‘bridge’ between traditional learning theory (</a:t>
            </a:r>
            <a:r>
              <a:rPr lang="en-GB" dirty="0" err="1"/>
              <a:t>ie</a:t>
            </a:r>
            <a:r>
              <a:rPr lang="en-GB" dirty="0"/>
              <a:t>. behaviourism) and the cognitive approach. This is because it focuses on how mental (cognitive) factors are involved in learning.</a:t>
            </a:r>
          </a:p>
          <a:p>
            <a:r>
              <a:rPr lang="en-GB" dirty="0"/>
              <a:t>Unlike </a:t>
            </a:r>
            <a:r>
              <a:rPr lang="en-GB" dirty="0" smtClean="0"/>
              <a:t>Skinner, </a:t>
            </a:r>
            <a:r>
              <a:rPr lang="en-GB" dirty="0"/>
              <a:t>Bandura (1977) believes that humans are active information processors and think about the relationship between their </a:t>
            </a:r>
            <a:r>
              <a:rPr lang="en-GB" dirty="0" smtClean="0"/>
              <a:t>behaviour </a:t>
            </a:r>
            <a:r>
              <a:rPr lang="en-GB" dirty="0"/>
              <a:t>and its consequences. Observational learning could not occur unless cognitive processes were at work. These mental factors mediate (i.e. intervene) in the learning process to determine whether a new response is acquired.</a:t>
            </a:r>
          </a:p>
          <a:p>
            <a:r>
              <a:rPr lang="en-GB" dirty="0"/>
              <a:t>Therefore, individuals do not automatically observe the behaviour of a model and imitate it. There is some thought prior to imitation and this consideration is called mediational processes. This occurs between observing the behaviour (stimulus) and imitating it or not (response)</a:t>
            </a:r>
          </a:p>
          <a:p>
            <a:endParaRPr lang="en-GB" dirty="0"/>
          </a:p>
        </p:txBody>
      </p:sp>
    </p:spTree>
    <p:extLst>
      <p:ext uri="{BB962C8B-B14F-4D97-AF65-F5344CB8AC3E}">
        <p14:creationId xmlns:p14="http://schemas.microsoft.com/office/powerpoint/2010/main" val="29266371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mediational processes in learning</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Credit mediational processes relevant to Bradley’s situation e.g.</a:t>
            </a:r>
          </a:p>
          <a:p>
            <a:r>
              <a:rPr lang="en-GB" dirty="0" smtClean="0"/>
              <a:t>mental/cognitive </a:t>
            </a:r>
            <a:r>
              <a:rPr lang="en-GB" dirty="0"/>
              <a:t>processes occur between stimulus (Bradley’s observation) and</a:t>
            </a:r>
          </a:p>
          <a:p>
            <a:r>
              <a:rPr lang="en-GB" dirty="0"/>
              <a:t>response (Bradley’s copying the behaviour).</a:t>
            </a:r>
          </a:p>
          <a:p>
            <a:r>
              <a:rPr lang="en-GB" dirty="0" smtClean="0"/>
              <a:t>specific </a:t>
            </a:r>
            <a:r>
              <a:rPr lang="en-GB" dirty="0"/>
              <a:t>examples here are: attention, motivation, retention/memory, assessment </a:t>
            </a:r>
            <a:r>
              <a:rPr lang="en-GB" dirty="0" smtClean="0"/>
              <a:t>of own ability.</a:t>
            </a:r>
          </a:p>
          <a:p>
            <a:r>
              <a:rPr lang="en-GB" dirty="0" smtClean="0"/>
              <a:t>Bradley </a:t>
            </a:r>
            <a:r>
              <a:rPr lang="en-GB" dirty="0"/>
              <a:t>is motivated to attend to the relevant information (is keen to play well).</a:t>
            </a:r>
          </a:p>
          <a:p>
            <a:r>
              <a:rPr lang="en-GB" dirty="0" smtClean="0"/>
              <a:t>Bradley </a:t>
            </a:r>
            <a:r>
              <a:rPr lang="en-GB" dirty="0"/>
              <a:t>pays attention to the actions of the person he wants to copy (</a:t>
            </a:r>
            <a:r>
              <a:rPr lang="en-GB" dirty="0" smtClean="0"/>
              <a:t>watches carefully</a:t>
            </a:r>
            <a:r>
              <a:rPr lang="en-GB" dirty="0"/>
              <a:t>).</a:t>
            </a:r>
          </a:p>
          <a:p>
            <a:r>
              <a:rPr lang="en-GB" dirty="0" smtClean="0"/>
              <a:t>Bradley </a:t>
            </a:r>
            <a:r>
              <a:rPr lang="en-GB" dirty="0"/>
              <a:t>tries to remember the action so he can do the same (thinks about how </a:t>
            </a:r>
            <a:r>
              <a:rPr lang="en-GB" dirty="0" smtClean="0"/>
              <a:t>he was </a:t>
            </a:r>
            <a:r>
              <a:rPr lang="en-GB" dirty="0"/>
              <a:t>holding the cue).</a:t>
            </a:r>
          </a:p>
          <a:p>
            <a:r>
              <a:rPr lang="en-GB" dirty="0" smtClean="0"/>
              <a:t>Bradley </a:t>
            </a:r>
            <a:r>
              <a:rPr lang="en-GB" dirty="0"/>
              <a:t>considers his own ability to perform (thinks…whether he can do the same.)</a:t>
            </a:r>
            <a:endParaRPr lang="en-GB" dirty="0"/>
          </a:p>
        </p:txBody>
      </p:sp>
    </p:spTree>
    <p:extLst>
      <p:ext uri="{BB962C8B-B14F-4D97-AF65-F5344CB8AC3E}">
        <p14:creationId xmlns:p14="http://schemas.microsoft.com/office/powerpoint/2010/main" val="227470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cognitive approach: </a:t>
            </a:r>
            <a:endParaRPr lang="en-GB" dirty="0"/>
          </a:p>
        </p:txBody>
      </p:sp>
      <p:sp>
        <p:nvSpPr>
          <p:cNvPr id="3" name="Content Placeholder 2"/>
          <p:cNvSpPr>
            <a:spLocks noGrp="1"/>
          </p:cNvSpPr>
          <p:nvPr>
            <p:ph idx="1"/>
          </p:nvPr>
        </p:nvSpPr>
        <p:spPr/>
        <p:txBody>
          <a:bodyPr/>
          <a:lstStyle/>
          <a:p>
            <a:r>
              <a:rPr lang="en-GB" dirty="0"/>
              <a:t>T</a:t>
            </a:r>
            <a:r>
              <a:rPr lang="en-GB" dirty="0" smtClean="0"/>
              <a:t>he study of internal mental processes, the role of schema, the use of theoretical and computer models to explain and make inferences about mental processes. The emergence of cognitive neuroscience.</a:t>
            </a:r>
          </a:p>
          <a:p>
            <a:endParaRPr lang="en-GB" dirty="0"/>
          </a:p>
        </p:txBody>
      </p:sp>
    </p:spTree>
    <p:extLst>
      <p:ext uri="{BB962C8B-B14F-4D97-AF65-F5344CB8AC3E}">
        <p14:creationId xmlns:p14="http://schemas.microsoft.com/office/powerpoint/2010/main" val="1345159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cognitive approach: </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249671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cognitive approach: </a:t>
            </a:r>
            <a:endParaRPr lang="en-GB" dirty="0"/>
          </a:p>
        </p:txBody>
      </p:sp>
      <p:sp>
        <p:nvSpPr>
          <p:cNvPr id="3" name="Content Placeholder 2"/>
          <p:cNvSpPr>
            <a:spLocks noGrp="1"/>
          </p:cNvSpPr>
          <p:nvPr>
            <p:ph idx="1"/>
          </p:nvPr>
        </p:nvSpPr>
        <p:spPr/>
        <p:txBody>
          <a:bodyPr/>
          <a:lstStyle/>
          <a:p>
            <a:r>
              <a:rPr lang="en-GB" dirty="0"/>
              <a:t>T</a:t>
            </a:r>
            <a:r>
              <a:rPr lang="en-GB" dirty="0" smtClean="0"/>
              <a:t>he study of internal mental processes, the role of schema, the use of theoretical and computer models to explain and make inferences about mental processes. The emergence of cognitive neuroscience.</a:t>
            </a:r>
          </a:p>
          <a:p>
            <a:endParaRPr lang="en-GB" dirty="0"/>
          </a:p>
        </p:txBody>
      </p:sp>
    </p:spTree>
    <p:extLst>
      <p:ext uri="{BB962C8B-B14F-4D97-AF65-F5344CB8AC3E}">
        <p14:creationId xmlns:p14="http://schemas.microsoft.com/office/powerpoint/2010/main" val="10061689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schema</a:t>
            </a:r>
            <a:endParaRPr lang="en-GB" dirty="0"/>
          </a:p>
        </p:txBody>
      </p:sp>
      <p:sp>
        <p:nvSpPr>
          <p:cNvPr id="3" name="Content Placeholder 2"/>
          <p:cNvSpPr>
            <a:spLocks noGrp="1"/>
          </p:cNvSpPr>
          <p:nvPr>
            <p:ph idx="1"/>
          </p:nvPr>
        </p:nvSpPr>
        <p:spPr/>
        <p:txBody>
          <a:bodyPr/>
          <a:lstStyle/>
          <a:p>
            <a:pPr marL="0" indent="0">
              <a:buNone/>
            </a:pPr>
            <a:r>
              <a:rPr lang="en-GB" dirty="0" smtClean="0"/>
              <a:t>A schema is a set of ideas or a pattern of thought about a particular concept or situation. For example, we have a schema about school, and a schema about friendship. The cognitive approach states that information is not stored separately in the mind, but items are linked together meaningfully. This means that information can be distorted, as seen in studies of eyewitness testimony, As shown by Bartlett (1932), schemas are based on our culture.</a:t>
            </a:r>
            <a:endParaRPr lang="en-GB" dirty="0"/>
          </a:p>
        </p:txBody>
      </p:sp>
    </p:spTree>
    <p:extLst>
      <p:ext uri="{BB962C8B-B14F-4D97-AF65-F5344CB8AC3E}">
        <p14:creationId xmlns:p14="http://schemas.microsoft.com/office/powerpoint/2010/main" val="3335102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a:t>
            </a:r>
            <a:r>
              <a:rPr lang="en-GB" dirty="0" smtClean="0"/>
              <a:t>he use of theoretical and computer models to explain and make inferences about mental processes</a:t>
            </a:r>
            <a:endParaRPr lang="en-GB" dirty="0"/>
          </a:p>
        </p:txBody>
      </p:sp>
      <p:sp>
        <p:nvSpPr>
          <p:cNvPr id="3" name="Content Placeholder 2"/>
          <p:cNvSpPr>
            <a:spLocks noGrp="1"/>
          </p:cNvSpPr>
          <p:nvPr>
            <p:ph idx="1"/>
          </p:nvPr>
        </p:nvSpPr>
        <p:spPr/>
        <p:txBody>
          <a:bodyPr/>
          <a:lstStyle/>
          <a:p>
            <a:pPr marL="0" indent="0">
              <a:buNone/>
            </a:pPr>
            <a:r>
              <a:rPr lang="en-GB" dirty="0" smtClean="0"/>
              <a:t>The </a:t>
            </a:r>
            <a:r>
              <a:rPr lang="en-GB" dirty="0"/>
              <a:t>cognitive approach looks not just at inputs to the person and their behavioural output, but instead focuses on the many mental processes in-between. Examples of key cognitive processes include memory, perception, beliefs and language processes.</a:t>
            </a:r>
            <a:r>
              <a:rPr lang="en-GB" dirty="0" smtClean="0"/>
              <a:t/>
            </a:r>
            <a:br>
              <a:rPr lang="en-GB" dirty="0" smtClean="0"/>
            </a:br>
            <a:r>
              <a:rPr lang="en-GB" dirty="0" smtClean="0"/>
              <a:t/>
            </a:r>
            <a:br>
              <a:rPr lang="en-GB" dirty="0" smtClean="0"/>
            </a:br>
            <a:r>
              <a:rPr lang="en-GB" dirty="0"/>
              <a:t>Initially the approach used a computer metaphor, comparing the mind to a computer processor. This is limited, however, because there are important differences in the way we take in and represent information. For example, memories tend to be connected to previous memories, rather than stored as separate items.</a:t>
            </a:r>
          </a:p>
        </p:txBody>
      </p:sp>
    </p:spTree>
    <p:extLst>
      <p:ext uri="{BB962C8B-B14F-4D97-AF65-F5344CB8AC3E}">
        <p14:creationId xmlns:p14="http://schemas.microsoft.com/office/powerpoint/2010/main" val="34181490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emergence of cognitive neuroscience</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The </a:t>
            </a:r>
            <a:r>
              <a:rPr lang="en-GB" dirty="0"/>
              <a:t>field of cognitive neuroscience concerns the scientific study of the neural mechanisms underlying cognition and is a branch of neuroscience.</a:t>
            </a:r>
          </a:p>
          <a:p>
            <a:pPr marL="0" indent="0">
              <a:buNone/>
            </a:pPr>
            <a:r>
              <a:rPr lang="en-GB" dirty="0"/>
              <a:t>Cognitive neuroscience overlaps with cognitive psychology, and focuses on the neural substrates of mental processes and their </a:t>
            </a:r>
            <a:r>
              <a:rPr lang="en-GB" dirty="0" smtClean="0"/>
              <a:t>behavioural </a:t>
            </a:r>
            <a:r>
              <a:rPr lang="en-GB" dirty="0"/>
              <a:t>manifestations.</a:t>
            </a:r>
          </a:p>
          <a:p>
            <a:pPr marL="0" indent="0">
              <a:buNone/>
            </a:pPr>
            <a:r>
              <a:rPr lang="en-GB" dirty="0" smtClean="0"/>
              <a:t>Cognitive </a:t>
            </a:r>
            <a:r>
              <a:rPr lang="en-GB" dirty="0"/>
              <a:t>neuroscientists tend to have a background in experimental psychology, neurobiology, neurology, physics, and mathematics.</a:t>
            </a:r>
          </a:p>
          <a:p>
            <a:pPr marL="0" indent="0">
              <a:buNone/>
            </a:pPr>
            <a:r>
              <a:rPr lang="en-GB" dirty="0"/>
              <a:t>Methods employed in cognitive neuroscience include psychophysical experiments, functional neuroimaging, electrophysiological studies of neural systems and, increasingly, cognitive genomics and </a:t>
            </a:r>
            <a:r>
              <a:rPr lang="en-GB" dirty="0" smtClean="0"/>
              <a:t>behavioural </a:t>
            </a:r>
            <a:r>
              <a:rPr lang="en-GB" dirty="0"/>
              <a:t>genetics.</a:t>
            </a:r>
          </a:p>
          <a:p>
            <a:pPr marL="0" indent="0">
              <a:buNone/>
            </a:pPr>
            <a:r>
              <a:rPr lang="en-GB" dirty="0"/>
              <a:t>Clinical studies in psychopathology in patients with cognitive deficits constitute an important aspect of cognitive neuroscience.</a:t>
            </a:r>
          </a:p>
          <a:p>
            <a:pPr marL="0" indent="0">
              <a:buNone/>
            </a:pPr>
            <a:r>
              <a:rPr lang="en-GB" dirty="0"/>
              <a:t>The main theoretical approaches are computational neuroscience and the more traditional, descriptive cognitive psychology theories such as psychometrics.</a:t>
            </a:r>
          </a:p>
          <a:p>
            <a:endParaRPr lang="en-GB" dirty="0"/>
          </a:p>
        </p:txBody>
      </p:sp>
    </p:spTree>
    <p:extLst>
      <p:ext uri="{BB962C8B-B14F-4D97-AF65-F5344CB8AC3E}">
        <p14:creationId xmlns:p14="http://schemas.microsoft.com/office/powerpoint/2010/main" val="4070622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Cognitive theory of depression</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Ellis ABC model Activating, Beliefs (irrational), Consequences</a:t>
            </a:r>
          </a:p>
          <a:p>
            <a:pPr marL="0" indent="0">
              <a:buNone/>
            </a:pPr>
            <a:r>
              <a:rPr lang="en-GB" dirty="0" smtClean="0"/>
              <a:t>Becks cognitive triad (Negative views)</a:t>
            </a:r>
            <a:endParaRPr lang="en-GB" dirty="0"/>
          </a:p>
        </p:txBody>
      </p:sp>
    </p:spTree>
    <p:extLst>
      <p:ext uri="{BB962C8B-B14F-4D97-AF65-F5344CB8AC3E}">
        <p14:creationId xmlns:p14="http://schemas.microsoft.com/office/powerpoint/2010/main" val="24220246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brain.</a:t>
            </a:r>
            <a:endParaRPr lang="en-GB" dirty="0"/>
          </a:p>
        </p:txBody>
      </p:sp>
      <p:sp>
        <p:nvSpPr>
          <p:cNvPr id="3" name="Content Placeholder 2"/>
          <p:cNvSpPr>
            <a:spLocks noGrp="1"/>
          </p:cNvSpPr>
          <p:nvPr>
            <p:ph idx="1"/>
          </p:nvPr>
        </p:nvSpPr>
        <p:spPr/>
        <p:txBody>
          <a:bodyPr/>
          <a:lstStyle/>
          <a:p>
            <a:r>
              <a:rPr lang="en-GB" dirty="0" smtClean="0">
                <a:hlinkClick r:id="rId2"/>
              </a:rPr>
              <a:t>fMRI</a:t>
            </a:r>
            <a:endParaRPr lang="en-GB" dirty="0" smtClean="0">
              <a:hlinkClick r:id="rId3"/>
            </a:endParaRPr>
          </a:p>
          <a:p>
            <a:r>
              <a:rPr lang="en-GB" dirty="0" smtClean="0">
                <a:hlinkClick r:id="rId3"/>
              </a:rPr>
              <a:t>The brain</a:t>
            </a:r>
            <a:endParaRPr lang="en-GB" dirty="0"/>
          </a:p>
        </p:txBody>
      </p:sp>
    </p:spTree>
    <p:extLst>
      <p:ext uri="{BB962C8B-B14F-4D97-AF65-F5344CB8AC3E}">
        <p14:creationId xmlns:p14="http://schemas.microsoft.com/office/powerpoint/2010/main" val="3849928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a:t>
            </a:r>
            <a:endParaRPr lang="en-GB" dirty="0"/>
          </a:p>
        </p:txBody>
      </p:sp>
      <p:sp>
        <p:nvSpPr>
          <p:cNvPr id="3" name="Content Placeholder 2"/>
          <p:cNvSpPr>
            <a:spLocks noGrp="1"/>
          </p:cNvSpPr>
          <p:nvPr>
            <p:ph idx="1"/>
          </p:nvPr>
        </p:nvSpPr>
        <p:spPr/>
        <p:txBody>
          <a:bodyPr>
            <a:normAutofit/>
          </a:bodyPr>
          <a:lstStyle/>
          <a:p>
            <a:pPr marL="0" indent="0">
              <a:buNone/>
            </a:pPr>
            <a:endParaRPr lang="en-GB" dirty="0"/>
          </a:p>
          <a:p>
            <a:r>
              <a:rPr lang="en-GB" dirty="0" smtClean="0"/>
              <a:t>Outline what is meant by Cognitive neuroscience and describe one practical application of cognitive neuroscience? </a:t>
            </a:r>
            <a:r>
              <a:rPr lang="en-GB" smtClean="0"/>
              <a:t>6</a:t>
            </a:r>
            <a:endParaRPr lang="en-GB" dirty="0"/>
          </a:p>
        </p:txBody>
      </p:sp>
    </p:spTree>
    <p:extLst>
      <p:ext uri="{BB962C8B-B14F-4D97-AF65-F5344CB8AC3E}">
        <p14:creationId xmlns:p14="http://schemas.microsoft.com/office/powerpoint/2010/main" val="28656946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answer cognitive neuroscience</a:t>
            </a:r>
            <a:endParaRPr lang="en-GB" dirty="0"/>
          </a:p>
        </p:txBody>
      </p:sp>
      <p:sp>
        <p:nvSpPr>
          <p:cNvPr id="3" name="Content Placeholder 2"/>
          <p:cNvSpPr>
            <a:spLocks noGrp="1"/>
          </p:cNvSpPr>
          <p:nvPr>
            <p:ph idx="1"/>
          </p:nvPr>
        </p:nvSpPr>
        <p:spPr/>
        <p:txBody>
          <a:bodyPr>
            <a:normAutofit fontScale="92500" lnSpcReduction="20000"/>
          </a:bodyPr>
          <a:lstStyle/>
          <a:p>
            <a:r>
              <a:rPr lang="en-GB" b="1" dirty="0"/>
              <a:t>Possible content:</a:t>
            </a:r>
          </a:p>
          <a:p>
            <a:pPr lvl="1"/>
            <a:r>
              <a:rPr lang="en-GB" dirty="0" smtClean="0"/>
              <a:t>Scientific </a:t>
            </a:r>
            <a:r>
              <a:rPr lang="en-GB" dirty="0"/>
              <a:t>study of brain/neurological structures, mechanisms, processes, chemistry</a:t>
            </a:r>
          </a:p>
          <a:p>
            <a:pPr lvl="1"/>
            <a:r>
              <a:rPr lang="en-GB" dirty="0" smtClean="0"/>
              <a:t>That </a:t>
            </a:r>
            <a:r>
              <a:rPr lang="en-GB" dirty="0"/>
              <a:t>are responsible for cognitive/mental/thinking processes</a:t>
            </a:r>
          </a:p>
          <a:p>
            <a:r>
              <a:rPr lang="en-GB" b="1" dirty="0"/>
              <a:t>Possible applications:</a:t>
            </a:r>
          </a:p>
          <a:p>
            <a:pPr lvl="1"/>
            <a:r>
              <a:rPr lang="en-GB" dirty="0" smtClean="0"/>
              <a:t>Use </a:t>
            </a:r>
            <a:r>
              <a:rPr lang="en-GB" dirty="0"/>
              <a:t>of scanning/imaging techniques </a:t>
            </a:r>
            <a:r>
              <a:rPr lang="en-GB" dirty="0" err="1"/>
              <a:t>eg</a:t>
            </a:r>
            <a:r>
              <a:rPr lang="en-GB" dirty="0"/>
              <a:t> to locate different types of memory in </a:t>
            </a:r>
            <a:r>
              <a:rPr lang="en-GB" dirty="0" smtClean="0"/>
              <a:t>different areas </a:t>
            </a:r>
            <a:r>
              <a:rPr lang="en-GB" dirty="0"/>
              <a:t>of the brain leading to treatment for memory problems</a:t>
            </a:r>
          </a:p>
          <a:p>
            <a:pPr lvl="1"/>
            <a:r>
              <a:rPr lang="en-GB" dirty="0" smtClean="0"/>
              <a:t>Use </a:t>
            </a:r>
            <a:r>
              <a:rPr lang="en-GB" dirty="0"/>
              <a:t>of scanning/imaging techniques to study mental processing patients with depression </a:t>
            </a:r>
            <a:r>
              <a:rPr lang="en-GB" dirty="0" smtClean="0"/>
              <a:t>or OCD </a:t>
            </a:r>
            <a:r>
              <a:rPr lang="en-GB" dirty="0"/>
              <a:t>or in children with autism or dyslexia.</a:t>
            </a:r>
          </a:p>
          <a:p>
            <a:pPr lvl="1"/>
            <a:r>
              <a:rPr lang="en-GB" dirty="0" smtClean="0"/>
              <a:t>Use </a:t>
            </a:r>
            <a:r>
              <a:rPr lang="en-GB" dirty="0"/>
              <a:t>of imaging techniques and angiography to study the effects of normal ageing </a:t>
            </a:r>
            <a:r>
              <a:rPr lang="en-GB"/>
              <a:t>on </a:t>
            </a:r>
            <a:r>
              <a:rPr lang="en-GB" smtClean="0"/>
              <a:t>the brain </a:t>
            </a:r>
            <a:r>
              <a:rPr lang="en-GB" dirty="0"/>
              <a:t>or to observe the effects of stroke on the brain</a:t>
            </a:r>
          </a:p>
          <a:p>
            <a:pPr lvl="1"/>
            <a:r>
              <a:rPr lang="en-GB" dirty="0" smtClean="0"/>
              <a:t>Use </a:t>
            </a:r>
            <a:r>
              <a:rPr lang="en-GB" dirty="0"/>
              <a:t>of computer simulations/computational modelling to test theories or hypotheses </a:t>
            </a:r>
            <a:r>
              <a:rPr lang="en-GB" dirty="0" smtClean="0"/>
              <a:t>about mental processes such as attention, memory, problem solving </a:t>
            </a:r>
            <a:r>
              <a:rPr lang="en-GB" dirty="0" err="1" smtClean="0"/>
              <a:t>etc</a:t>
            </a:r>
            <a:endParaRPr lang="en-GB" dirty="0" smtClean="0"/>
          </a:p>
          <a:p>
            <a:pPr lvl="1"/>
            <a:r>
              <a:rPr lang="en-GB" dirty="0" smtClean="0"/>
              <a:t>Use </a:t>
            </a:r>
            <a:r>
              <a:rPr lang="en-GB" dirty="0"/>
              <a:t>of computer modelling to develop voice recognition programmes</a:t>
            </a:r>
          </a:p>
          <a:p>
            <a:pPr lvl="1"/>
            <a:r>
              <a:rPr lang="en-GB" dirty="0" smtClean="0"/>
              <a:t>Use </a:t>
            </a:r>
            <a:r>
              <a:rPr lang="en-GB" dirty="0"/>
              <a:t>of eye-tracking/motion-tracking to study visual word processing and reading</a:t>
            </a:r>
          </a:p>
        </p:txBody>
      </p:sp>
    </p:spTree>
    <p:extLst>
      <p:ext uri="{BB962C8B-B14F-4D97-AF65-F5344CB8AC3E}">
        <p14:creationId xmlns:p14="http://schemas.microsoft.com/office/powerpoint/2010/main" val="8652617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biological approach: </a:t>
            </a:r>
            <a:endParaRPr lang="en-GB" dirty="0"/>
          </a:p>
        </p:txBody>
      </p:sp>
      <p:sp>
        <p:nvSpPr>
          <p:cNvPr id="3" name="Content Placeholder 2"/>
          <p:cNvSpPr>
            <a:spLocks noGrp="1"/>
          </p:cNvSpPr>
          <p:nvPr>
            <p:ph idx="1"/>
          </p:nvPr>
        </p:nvSpPr>
        <p:spPr/>
        <p:txBody>
          <a:bodyPr/>
          <a:lstStyle/>
          <a:p>
            <a:r>
              <a:rPr lang="en-GB" dirty="0"/>
              <a:t>T</a:t>
            </a:r>
            <a:r>
              <a:rPr lang="en-GB" dirty="0" smtClean="0"/>
              <a:t>he influence of genes, biological structures and neurochemistry on behaviour. Genotype and phenotype, genetic basis of behaviour, evolution and behaviour.</a:t>
            </a:r>
          </a:p>
          <a:p>
            <a:endParaRPr lang="en-GB" dirty="0"/>
          </a:p>
          <a:p>
            <a:r>
              <a:rPr lang="en-GB" b="1" dirty="0"/>
              <a:t>Gene,</a:t>
            </a:r>
            <a:r>
              <a:rPr lang="en-GB" dirty="0"/>
              <a:t> A part of the chromosome of an organism that carries information in the form of DNA. </a:t>
            </a:r>
            <a:endParaRPr lang="en-GB" dirty="0" smtClean="0"/>
          </a:p>
          <a:p>
            <a:endParaRPr lang="en-GB" dirty="0"/>
          </a:p>
        </p:txBody>
      </p:sp>
    </p:spTree>
    <p:extLst>
      <p:ext uri="{BB962C8B-B14F-4D97-AF65-F5344CB8AC3E}">
        <p14:creationId xmlns:p14="http://schemas.microsoft.com/office/powerpoint/2010/main" val="8525347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influence of genes</a:t>
            </a:r>
          </a:p>
        </p:txBody>
      </p:sp>
      <p:sp>
        <p:nvSpPr>
          <p:cNvPr id="3" name="Content Placeholder 2"/>
          <p:cNvSpPr>
            <a:spLocks noGrp="1"/>
          </p:cNvSpPr>
          <p:nvPr>
            <p:ph idx="1"/>
          </p:nvPr>
        </p:nvSpPr>
        <p:spPr/>
        <p:txBody>
          <a:bodyPr/>
          <a:lstStyle/>
          <a:p>
            <a:r>
              <a:rPr lang="en-GB" dirty="0" smtClean="0"/>
              <a:t>Personality</a:t>
            </a:r>
          </a:p>
          <a:p>
            <a:r>
              <a:rPr lang="en-GB" dirty="0" smtClean="0"/>
              <a:t>Development</a:t>
            </a:r>
          </a:p>
          <a:p>
            <a:r>
              <a:rPr lang="en-GB" dirty="0" smtClean="0"/>
              <a:t>Psychopathology</a:t>
            </a:r>
          </a:p>
          <a:p>
            <a:r>
              <a:rPr lang="en-GB" dirty="0" smtClean="0"/>
              <a:t>Intelligence</a:t>
            </a:r>
          </a:p>
          <a:p>
            <a:r>
              <a:rPr lang="en-GB" dirty="0" smtClean="0"/>
              <a:t>What type of studies do you think have influenced this research?</a:t>
            </a:r>
          </a:p>
          <a:p>
            <a:r>
              <a:rPr lang="en-GB" dirty="0" smtClean="0">
                <a:hlinkClick r:id="rId2"/>
              </a:rPr>
              <a:t>Link</a:t>
            </a:r>
            <a:endParaRPr lang="en-GB" dirty="0" smtClean="0"/>
          </a:p>
          <a:p>
            <a:endParaRPr lang="en-GB" dirty="0"/>
          </a:p>
        </p:txBody>
      </p:sp>
    </p:spTree>
    <p:extLst>
      <p:ext uri="{BB962C8B-B14F-4D97-AF65-F5344CB8AC3E}">
        <p14:creationId xmlns:p14="http://schemas.microsoft.com/office/powerpoint/2010/main" val="2702338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let us say yes. Face validity</a:t>
            </a:r>
            <a:endParaRPr lang="en-GB" dirty="0"/>
          </a:p>
        </p:txBody>
      </p:sp>
      <p:sp>
        <p:nvSpPr>
          <p:cNvPr id="3" name="Content Placeholder 2"/>
          <p:cNvSpPr>
            <a:spLocks noGrp="1"/>
          </p:cNvSpPr>
          <p:nvPr>
            <p:ph idx="1"/>
          </p:nvPr>
        </p:nvSpPr>
        <p:spPr/>
        <p:txBody>
          <a:bodyPr/>
          <a:lstStyle/>
          <a:p>
            <a:r>
              <a:rPr lang="en-GB" dirty="0" smtClean="0"/>
              <a:t>What are the problems.</a:t>
            </a:r>
          </a:p>
          <a:p>
            <a:r>
              <a:rPr lang="en-GB" dirty="0" smtClean="0"/>
              <a:t>Other influences.</a:t>
            </a:r>
            <a:endParaRPr lang="en-GB" dirty="0"/>
          </a:p>
        </p:txBody>
      </p:sp>
    </p:spTree>
    <p:extLst>
      <p:ext uri="{BB962C8B-B14F-4D97-AF65-F5344CB8AC3E}">
        <p14:creationId xmlns:p14="http://schemas.microsoft.com/office/powerpoint/2010/main" val="33364123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Genes, the mechanisms of heredity. </a:t>
            </a:r>
          </a:p>
        </p:txBody>
      </p:sp>
      <p:sp>
        <p:nvSpPr>
          <p:cNvPr id="3" name="Content Placeholder 2"/>
          <p:cNvSpPr>
            <a:spLocks noGrp="1"/>
          </p:cNvSpPr>
          <p:nvPr>
            <p:ph idx="1"/>
          </p:nvPr>
        </p:nvSpPr>
        <p:spPr/>
        <p:txBody>
          <a:bodyPr>
            <a:normAutofit lnSpcReduction="10000"/>
          </a:bodyPr>
          <a:lstStyle/>
          <a:p>
            <a:r>
              <a:rPr lang="en-GB" dirty="0" smtClean="0"/>
              <a:t>Heredity </a:t>
            </a:r>
            <a:r>
              <a:rPr lang="en-GB" dirty="0"/>
              <a:t>is the passing of characteristics from one generation to the next through the genes and is the reason why offspring take after their parents in terms of psychological characteristics. </a:t>
            </a:r>
          </a:p>
          <a:p>
            <a:r>
              <a:rPr lang="en-GB" dirty="0"/>
              <a:t>Genotype- the genetic code that is written in the DNA of an individuals cells.</a:t>
            </a:r>
          </a:p>
          <a:p>
            <a:r>
              <a:rPr lang="en-GB" dirty="0"/>
              <a:t>Phenotype- the physical appearance that results from this inherited information. </a:t>
            </a:r>
            <a:endParaRPr lang="en-GB" dirty="0" smtClean="0"/>
          </a:p>
          <a:p>
            <a:r>
              <a:rPr lang="en-GB" dirty="0"/>
              <a:t>Natural </a:t>
            </a:r>
            <a:r>
              <a:rPr lang="en-GB" dirty="0" smtClean="0"/>
              <a:t>Selection -</a:t>
            </a:r>
            <a:r>
              <a:rPr lang="en-GB" dirty="0"/>
              <a:t> The process by which inherited characteristics that enhance an individuals reproductive success (fitness) are passed onto the next generation, and so become more widespread in the population over time. </a:t>
            </a:r>
            <a:endParaRPr lang="en-GB" dirty="0" smtClean="0"/>
          </a:p>
        </p:txBody>
      </p:sp>
    </p:spTree>
    <p:extLst>
      <p:ext uri="{BB962C8B-B14F-4D97-AF65-F5344CB8AC3E}">
        <p14:creationId xmlns:p14="http://schemas.microsoft.com/office/powerpoint/2010/main" val="28863036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noFill/>
          <a:ln>
            <a:solidFill>
              <a:srgbClr val="0070C0"/>
            </a:solidFill>
          </a:ln>
        </p:spPr>
        <p:txBody>
          <a:bodyPr rtlCol="0">
            <a:normAutofit/>
          </a:bodyPr>
          <a:lstStyle/>
          <a:p>
            <a:pPr>
              <a:defRPr/>
            </a:pPr>
            <a:r>
              <a:rPr lang="en-GB" sz="4000" b="1" dirty="0">
                <a:latin typeface="+mn-lt"/>
              </a:rPr>
              <a:t>Methods of investigating the genetic basis of behaviour </a:t>
            </a:r>
          </a:p>
        </p:txBody>
      </p:sp>
      <p:sp>
        <p:nvSpPr>
          <p:cNvPr id="3" name="Content Placeholder 2"/>
          <p:cNvSpPr>
            <a:spLocks noGrp="1"/>
          </p:cNvSpPr>
          <p:nvPr>
            <p:ph idx="1"/>
          </p:nvPr>
        </p:nvSpPr>
        <p:spPr/>
        <p:txBody>
          <a:bodyPr rtlCol="0">
            <a:normAutofit/>
          </a:bodyPr>
          <a:lstStyle/>
          <a:p>
            <a:pPr marL="0" indent="0">
              <a:buNone/>
              <a:defRPr/>
            </a:pPr>
            <a:endParaRPr lang="en-GB" dirty="0" smtClean="0"/>
          </a:p>
          <a:p>
            <a:pPr marL="566928" indent="-457200">
              <a:buFont typeface="Calibri" panose="020F0502020204030204" pitchFamily="34" charset="0"/>
              <a:buChar char="ʘ"/>
              <a:defRPr/>
            </a:pPr>
            <a:r>
              <a:rPr lang="en-GB" sz="3200" dirty="0"/>
              <a:t>Twin studies</a:t>
            </a:r>
          </a:p>
          <a:p>
            <a:pPr marL="566928" indent="-457200">
              <a:buFont typeface="Calibri" panose="020F0502020204030204" pitchFamily="34" charset="0"/>
              <a:buChar char="ʘ"/>
              <a:defRPr/>
            </a:pPr>
            <a:r>
              <a:rPr lang="en-GB" sz="3200" dirty="0"/>
              <a:t>Family studies</a:t>
            </a:r>
          </a:p>
          <a:p>
            <a:pPr marL="566928" indent="-457200">
              <a:buFont typeface="Calibri" panose="020F0502020204030204" pitchFamily="34" charset="0"/>
              <a:buChar char="ʘ"/>
              <a:defRPr/>
            </a:pPr>
            <a:r>
              <a:rPr lang="en-GB" sz="3200" dirty="0"/>
              <a:t>Adoption studies</a:t>
            </a:r>
          </a:p>
          <a:p>
            <a:pPr marL="566928" indent="-457200">
              <a:buFont typeface="Calibri" panose="020F0502020204030204" pitchFamily="34" charset="0"/>
              <a:buChar char="ʘ"/>
              <a:defRPr/>
            </a:pPr>
            <a:r>
              <a:rPr lang="en-GB" sz="3200" dirty="0"/>
              <a:t>Selective breeding</a:t>
            </a:r>
          </a:p>
          <a:p>
            <a:pPr marL="365760" indent="-256032">
              <a:defRPr/>
            </a:pPr>
            <a:endParaRPr lang="en-GB" dirty="0"/>
          </a:p>
        </p:txBody>
      </p:sp>
    </p:spTree>
    <p:extLst>
      <p:ext uri="{BB962C8B-B14F-4D97-AF65-F5344CB8AC3E}">
        <p14:creationId xmlns:p14="http://schemas.microsoft.com/office/powerpoint/2010/main" val="43787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11266" name="Content Placeholder 6"/>
          <p:cNvSpPr>
            <a:spLocks noGrp="1"/>
          </p:cNvSpPr>
          <p:nvPr>
            <p:ph idx="1"/>
          </p:nvPr>
        </p:nvSpPr>
        <p:spPr/>
        <p:txBody>
          <a:bodyPr/>
          <a:lstStyle/>
          <a:p>
            <a:pPr marL="0" indent="0" algn="ctr">
              <a:buNone/>
            </a:pPr>
            <a:r>
              <a:rPr lang="en-GB" altLang="en-US" dirty="0">
                <a:solidFill>
                  <a:srgbClr val="FFFF00"/>
                </a:solidFill>
              </a:rPr>
              <a:t>Psychologists are interested in studying twins in order to investigate the </a:t>
            </a:r>
            <a:r>
              <a:rPr lang="en-GB" altLang="en-US" b="1" dirty="0">
                <a:solidFill>
                  <a:srgbClr val="FFFF00"/>
                </a:solidFill>
              </a:rPr>
              <a:t>genetic basis of behaviour</a:t>
            </a:r>
            <a:endParaRPr lang="en-GB" altLang="en-US" dirty="0">
              <a:solidFill>
                <a:srgbClr val="FFFF00"/>
              </a:solidFill>
            </a:endParaRPr>
          </a:p>
          <a:p>
            <a:pPr marL="0" indent="0" algn="ctr">
              <a:buNone/>
            </a:pPr>
            <a:r>
              <a:rPr lang="en-GB" altLang="en-US" b="1" dirty="0" smtClean="0"/>
              <a:t>Zygote </a:t>
            </a:r>
          </a:p>
          <a:p>
            <a:pPr marL="0" indent="0" algn="ctr">
              <a:buNone/>
            </a:pPr>
            <a:r>
              <a:rPr lang="en-GB" altLang="en-US" dirty="0" smtClean="0"/>
              <a:t>A fertilised egg</a:t>
            </a:r>
          </a:p>
          <a:p>
            <a:pPr marL="0" indent="0" algn="ctr">
              <a:buNone/>
            </a:pPr>
            <a:endParaRPr lang="en-GB" altLang="en-US" dirty="0" smtClean="0"/>
          </a:p>
        </p:txBody>
      </p:sp>
      <p:sp>
        <p:nvSpPr>
          <p:cNvPr id="8" name="Title 4"/>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Twin studies</a:t>
            </a:r>
          </a:p>
        </p:txBody>
      </p:sp>
      <p:sp>
        <p:nvSpPr>
          <p:cNvPr id="11268" name="TextBox 10"/>
          <p:cNvSpPr txBox="1">
            <a:spLocks noChangeArrowheads="1"/>
          </p:cNvSpPr>
          <p:nvPr/>
        </p:nvSpPr>
        <p:spPr bwMode="auto">
          <a:xfrm>
            <a:off x="2152650" y="3505201"/>
            <a:ext cx="1962150" cy="28622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b="1" dirty="0"/>
              <a:t>Monozygotic (MZ)</a:t>
            </a:r>
            <a:endParaRPr lang="en-GB" altLang="en-US" dirty="0"/>
          </a:p>
          <a:p>
            <a:r>
              <a:rPr lang="en-GB" altLang="en-US" dirty="0"/>
              <a:t>One zygote – these twins are formed when a fertilised cell splits into two and forms two separate embryos</a:t>
            </a:r>
          </a:p>
        </p:txBody>
      </p:sp>
      <p:sp>
        <p:nvSpPr>
          <p:cNvPr id="11269" name="TextBox 11"/>
          <p:cNvSpPr txBox="1">
            <a:spLocks noChangeArrowheads="1"/>
          </p:cNvSpPr>
          <p:nvPr/>
        </p:nvSpPr>
        <p:spPr bwMode="auto">
          <a:xfrm>
            <a:off x="8077200" y="3505201"/>
            <a:ext cx="1828800" cy="28622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b="1" dirty="0"/>
              <a:t>Dizygotic (DZ)</a:t>
            </a:r>
            <a:endParaRPr lang="en-GB" altLang="en-US" dirty="0"/>
          </a:p>
          <a:p>
            <a:r>
              <a:rPr lang="en-GB" altLang="en-US" dirty="0"/>
              <a:t>Two zygotes – these twins are formed when two separate eggs both become fertilised by different sperm cells</a:t>
            </a:r>
          </a:p>
        </p:txBody>
      </p:sp>
      <p:cxnSp>
        <p:nvCxnSpPr>
          <p:cNvPr id="14" name="Straight Arrow Connector 13"/>
          <p:cNvCxnSpPr>
            <a:endCxn id="11268" idx="0"/>
          </p:cNvCxnSpPr>
          <p:nvPr/>
        </p:nvCxnSpPr>
        <p:spPr>
          <a:xfrm flipH="1">
            <a:off x="3133726" y="3276600"/>
            <a:ext cx="2124075" cy="22860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endCxn id="11269" idx="0"/>
          </p:cNvCxnSpPr>
          <p:nvPr/>
        </p:nvCxnSpPr>
        <p:spPr>
          <a:xfrm>
            <a:off x="6934200" y="3352800"/>
            <a:ext cx="2057400" cy="15240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pic>
        <p:nvPicPr>
          <p:cNvPr id="1127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864" y="3581400"/>
            <a:ext cx="3667125"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50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8">
                                            <p:txEl>
                                              <p:pRg st="1" end="1"/>
                                            </p:txEl>
                                          </p:spTgt>
                                        </p:tgtEl>
                                        <p:attrNameLst>
                                          <p:attrName>style.visibility</p:attrName>
                                        </p:attrNameLst>
                                      </p:cBhvr>
                                      <p:to>
                                        <p:strVal val="visible"/>
                                      </p:to>
                                    </p:set>
                                    <p:animEffect transition="in" filter="fade">
                                      <p:cBhvr>
                                        <p:cTn id="7" dur="1000"/>
                                        <p:tgtEl>
                                          <p:spTgt spid="11268">
                                            <p:txEl>
                                              <p:pRg st="1" end="1"/>
                                            </p:txEl>
                                          </p:spTgt>
                                        </p:tgtEl>
                                      </p:cBhvr>
                                    </p:animEffect>
                                    <p:anim calcmode="lin" valueType="num">
                                      <p:cBhvr>
                                        <p:cTn id="8" dur="10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26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9">
                                            <p:txEl>
                                              <p:pRg st="1" end="1"/>
                                            </p:txEl>
                                          </p:spTgt>
                                        </p:tgtEl>
                                        <p:attrNameLst>
                                          <p:attrName>style.visibility</p:attrName>
                                        </p:attrNameLst>
                                      </p:cBhvr>
                                      <p:to>
                                        <p:strVal val="visible"/>
                                      </p:to>
                                    </p:set>
                                    <p:animEffect transition="in" filter="fade">
                                      <p:cBhvr>
                                        <p:cTn id="14" dur="1000"/>
                                        <p:tgtEl>
                                          <p:spTgt spid="11269">
                                            <p:txEl>
                                              <p:pRg st="1" end="1"/>
                                            </p:txEl>
                                          </p:spTgt>
                                        </p:tgtEl>
                                      </p:cBhvr>
                                    </p:animEffect>
                                    <p:anim calcmode="lin" valueType="num">
                                      <p:cBhvr>
                                        <p:cTn id="15" dur="1000" fill="hold"/>
                                        <p:tgtEl>
                                          <p:spTgt spid="1126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7170" name="Title 1"/>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Family studies </a:t>
            </a:r>
          </a:p>
        </p:txBody>
      </p:sp>
      <p:sp>
        <p:nvSpPr>
          <p:cNvPr id="3" name="Content Placeholder 2"/>
          <p:cNvSpPr>
            <a:spLocks noGrp="1"/>
          </p:cNvSpPr>
          <p:nvPr>
            <p:ph sz="half" idx="1"/>
          </p:nvPr>
        </p:nvSpPr>
        <p:spPr/>
        <p:txBody>
          <a:bodyPr/>
          <a:lstStyle/>
          <a:p>
            <a:pPr eaLnBrk="1" hangingPunct="1"/>
            <a:r>
              <a:rPr lang="en-GB" altLang="en-US" sz="2400" b="1" dirty="0"/>
              <a:t>1869 - Francis Galton </a:t>
            </a:r>
            <a:r>
              <a:rPr lang="en-GB" altLang="en-US" sz="2400" i="1" dirty="0"/>
              <a:t>‘…all natural abilities are inherited’</a:t>
            </a:r>
          </a:p>
          <a:p>
            <a:pPr eaLnBrk="1" hangingPunct="1"/>
            <a:endParaRPr lang="en-GB" altLang="en-US" sz="2400" i="1" dirty="0"/>
          </a:p>
          <a:p>
            <a:pPr eaLnBrk="1" hangingPunct="1"/>
            <a:endParaRPr lang="en-GB" altLang="en-US" sz="2400" i="1" dirty="0"/>
          </a:p>
          <a:p>
            <a:pPr eaLnBrk="1" hangingPunct="1"/>
            <a:r>
              <a:rPr lang="en-GB" altLang="en-US" sz="2400" dirty="0"/>
              <a:t>This is a simplistic viewpoint – Galton later had to agree that </a:t>
            </a:r>
            <a:r>
              <a:rPr lang="en-GB" altLang="en-US" sz="2400" dirty="0">
                <a:solidFill>
                  <a:srgbClr val="0000CC"/>
                </a:solidFill>
              </a:rPr>
              <a:t>any resemblance between family relatives could be a result of both genes and shared environment</a:t>
            </a:r>
          </a:p>
          <a:p>
            <a:pPr eaLnBrk="1" hangingPunct="1"/>
            <a:endParaRPr lang="en-GB" altLang="en-US" i="1" dirty="0" smtClean="0"/>
          </a:p>
        </p:txBody>
      </p:sp>
      <p:sp>
        <p:nvSpPr>
          <p:cNvPr id="5" name="Content Placeholder 4"/>
          <p:cNvSpPr>
            <a:spLocks noGrp="1"/>
          </p:cNvSpPr>
          <p:nvPr>
            <p:ph sz="half" idx="2"/>
          </p:nvPr>
        </p:nvSpPr>
        <p:spPr/>
        <p:txBody>
          <a:bodyPr/>
          <a:lstStyle/>
          <a:p>
            <a:pPr eaLnBrk="1" hangingPunct="1"/>
            <a:endParaRPr lang="en-GB" altLang="en-US" dirty="0" smtClean="0"/>
          </a:p>
          <a:p>
            <a:pPr eaLnBrk="1" hangingPunct="1"/>
            <a:r>
              <a:rPr lang="en-GB" altLang="en-US" sz="2400" dirty="0"/>
              <a:t>However, with alcoholism for example, there is a suggestion of a biological predisposition to the addiction</a:t>
            </a:r>
          </a:p>
        </p:txBody>
      </p:sp>
      <p:sp>
        <p:nvSpPr>
          <p:cNvPr id="4" name="Down Arrow 3"/>
          <p:cNvSpPr/>
          <p:nvPr/>
        </p:nvSpPr>
        <p:spPr>
          <a:xfrm>
            <a:off x="3636964" y="2971801"/>
            <a:ext cx="484187" cy="669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4005264"/>
            <a:ext cx="21336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57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1000"/>
                                        <p:tgtEl>
                                          <p:spTgt spid="5">
                                            <p:txEl>
                                              <p:pRg st="1" end="1"/>
                                            </p:txEl>
                                          </p:spTgt>
                                        </p:tgtEl>
                                      </p:cBhvr>
                                    </p:animEffect>
                                    <p:anim calcmode="lin" valueType="num">
                                      <p:cBhvr>
                                        <p:cTn id="2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5">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8194" name="Title 1"/>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Adoption studies</a:t>
            </a:r>
          </a:p>
        </p:txBody>
      </p:sp>
      <p:sp>
        <p:nvSpPr>
          <p:cNvPr id="3" name="Content Placeholder 2"/>
          <p:cNvSpPr>
            <a:spLocks noGrp="1"/>
          </p:cNvSpPr>
          <p:nvPr>
            <p:ph idx="1"/>
          </p:nvPr>
        </p:nvSpPr>
        <p:spPr/>
        <p:txBody>
          <a:bodyPr rtlCol="0">
            <a:normAutofit/>
          </a:bodyPr>
          <a:lstStyle/>
          <a:p>
            <a:pPr marL="0" indent="0" algn="ctr">
              <a:buNone/>
              <a:defRPr/>
            </a:pPr>
            <a:r>
              <a:rPr lang="en-GB" dirty="0"/>
              <a:t>These studies involve comparing a trait or characteristic between adopted children and their biological or adoptive parents.  </a:t>
            </a:r>
          </a:p>
          <a:p>
            <a:pPr algn="ctr">
              <a:defRPr/>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7575" y="3141664"/>
            <a:ext cx="2305050"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539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noFill/>
          <a:ln>
            <a:solidFill>
              <a:srgbClr val="0070C0"/>
            </a:solidFill>
          </a:ln>
        </p:spPr>
        <p:txBody>
          <a:bodyPr rtlCol="0">
            <a:normAutofit/>
          </a:bodyPr>
          <a:lstStyle/>
          <a:p>
            <a:pPr>
              <a:defRPr/>
            </a:pPr>
            <a:r>
              <a:rPr lang="en-GB" altLang="en-US" sz="4000" b="1" dirty="0">
                <a:latin typeface="+mn-lt"/>
              </a:rPr>
              <a:t>Selective breeding</a:t>
            </a:r>
          </a:p>
        </p:txBody>
      </p:sp>
      <p:sp>
        <p:nvSpPr>
          <p:cNvPr id="3" name="Content Placeholder 2"/>
          <p:cNvSpPr>
            <a:spLocks noGrp="1"/>
          </p:cNvSpPr>
          <p:nvPr>
            <p:ph idx="1"/>
          </p:nvPr>
        </p:nvSpPr>
        <p:spPr>
          <a:xfrm>
            <a:off x="4800600" y="1690689"/>
            <a:ext cx="5238750" cy="4968875"/>
          </a:xfrm>
        </p:spPr>
        <p:txBody>
          <a:bodyPr/>
          <a:lstStyle/>
          <a:p>
            <a:pPr eaLnBrk="1" hangingPunct="1"/>
            <a:r>
              <a:rPr lang="en-GB" altLang="en-US"/>
              <a:t>This method involves artificially selecting male and female animals for a particular trait.</a:t>
            </a:r>
          </a:p>
          <a:p>
            <a:pPr eaLnBrk="1" hangingPunct="1"/>
            <a:r>
              <a:rPr lang="en-GB" altLang="en-US"/>
              <a:t>These animals are then put together in order to breed and produce offspring.</a:t>
            </a:r>
          </a:p>
          <a:p>
            <a:pPr eaLnBrk="1" hangingPunct="1"/>
            <a:r>
              <a:rPr lang="en-GB" altLang="en-US"/>
              <a:t>Selective breeding has been used to demonstrate how a number of behavioural characteristics may have a genetic basis. e.g. </a:t>
            </a:r>
            <a:r>
              <a:rPr lang="en-GB" altLang="en-US" i="1"/>
              <a:t>‘maze bright’ rats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492376"/>
            <a:ext cx="3200400"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504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Stress	</a:t>
            </a:r>
            <a:endParaRPr lang="en-GB" dirty="0"/>
          </a:p>
        </p:txBody>
      </p:sp>
      <p:sp>
        <p:nvSpPr>
          <p:cNvPr id="3" name="Content Placeholder 2"/>
          <p:cNvSpPr>
            <a:spLocks noGrp="1"/>
          </p:cNvSpPr>
          <p:nvPr>
            <p:ph idx="1"/>
          </p:nvPr>
        </p:nvSpPr>
        <p:spPr/>
        <p:txBody>
          <a:bodyPr/>
          <a:lstStyle/>
          <a:p>
            <a:r>
              <a:rPr lang="en-GB" dirty="0" smtClean="0"/>
              <a:t>Fight or Flight</a:t>
            </a:r>
          </a:p>
          <a:p>
            <a:r>
              <a:rPr lang="en-GB" dirty="0" smtClean="0"/>
              <a:t>We will cover in detail.</a:t>
            </a:r>
          </a:p>
          <a:p>
            <a:r>
              <a:rPr lang="en-GB" dirty="0" smtClean="0"/>
              <a:t>Aggression too much testosterone!</a:t>
            </a:r>
          </a:p>
          <a:p>
            <a:endParaRPr lang="en-GB" dirty="0"/>
          </a:p>
        </p:txBody>
      </p:sp>
    </p:spTree>
    <p:extLst>
      <p:ext uri="{BB962C8B-B14F-4D97-AF65-F5344CB8AC3E}">
        <p14:creationId xmlns:p14="http://schemas.microsoft.com/office/powerpoint/2010/main" val="41579744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questions?</a:t>
            </a:r>
            <a:endParaRPr lang="en-GB" dirty="0"/>
          </a:p>
        </p:txBody>
      </p:sp>
      <p:sp>
        <p:nvSpPr>
          <p:cNvPr id="3" name="Content Placeholder 2"/>
          <p:cNvSpPr>
            <a:spLocks noGrp="1"/>
          </p:cNvSpPr>
          <p:nvPr>
            <p:ph idx="1"/>
          </p:nvPr>
        </p:nvSpPr>
        <p:spPr/>
        <p:txBody>
          <a:bodyPr/>
          <a:lstStyle/>
          <a:p>
            <a:pPr marL="0" indent="0">
              <a:buNone/>
            </a:pPr>
            <a:r>
              <a:rPr lang="en-GB" dirty="0"/>
              <a:t/>
            </a:r>
            <a:br>
              <a:rPr lang="en-GB" dirty="0"/>
            </a:br>
            <a:r>
              <a:rPr lang="en-GB" dirty="0"/>
              <a:t>Explain what is meant by genotype and phenotype.</a:t>
            </a:r>
            <a:br>
              <a:rPr lang="en-GB" dirty="0"/>
            </a:br>
            <a:r>
              <a:rPr lang="en-GB" dirty="0"/>
              <a:t>Outline the influence of genes on behaviour.</a:t>
            </a:r>
            <a:br>
              <a:rPr lang="en-GB" dirty="0"/>
            </a:br>
            <a:r>
              <a:rPr lang="en-GB" dirty="0"/>
              <a:t>Outline the influence of biological structures and neurochemistry on behaviour. </a:t>
            </a:r>
            <a:br>
              <a:rPr lang="en-GB" dirty="0"/>
            </a:br>
            <a:r>
              <a:rPr lang="en-GB" dirty="0"/>
              <a:t>Explain the difference between genotype and phenotype. </a:t>
            </a:r>
            <a:br>
              <a:rPr lang="en-GB" dirty="0"/>
            </a:br>
            <a:r>
              <a:rPr lang="en-GB" dirty="0"/>
              <a:t>Outline the relationship between evolution and behaviour. </a:t>
            </a:r>
          </a:p>
        </p:txBody>
      </p:sp>
    </p:spTree>
    <p:extLst>
      <p:ext uri="{BB962C8B-B14F-4D97-AF65-F5344CB8AC3E}">
        <p14:creationId xmlns:p14="http://schemas.microsoft.com/office/powerpoint/2010/main" val="13289754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chemeClr val="accent1"/>
            </a:solidFill>
          </a:ln>
        </p:spPr>
        <p:txBody>
          <a:bodyPr rtlCol="0">
            <a:normAutofit fontScale="90000"/>
          </a:bodyPr>
          <a:lstStyle/>
          <a:p>
            <a:pPr>
              <a:defRPr/>
            </a:pPr>
            <a:r>
              <a:rPr lang="en-GB" b="1" dirty="0" smtClean="0"/>
              <a:t/>
            </a:r>
            <a:br>
              <a:rPr lang="en-GB" b="1" dirty="0" smtClean="0"/>
            </a:br>
            <a:r>
              <a:rPr lang="en-GB" b="1" dirty="0">
                <a:latin typeface="+mn-lt"/>
              </a:rPr>
              <a:t>Recessive and dominant genes</a:t>
            </a:r>
            <a:br>
              <a:rPr lang="en-GB" b="1" dirty="0">
                <a:latin typeface="+mn-lt"/>
              </a:rPr>
            </a:br>
            <a:endParaRPr lang="en-GB" b="1" dirty="0">
              <a:latin typeface="+mn-lt"/>
            </a:endParaRPr>
          </a:p>
        </p:txBody>
      </p:sp>
      <p:sp>
        <p:nvSpPr>
          <p:cNvPr id="3" name="Content Placeholder 2"/>
          <p:cNvSpPr>
            <a:spLocks noGrp="1"/>
          </p:cNvSpPr>
          <p:nvPr>
            <p:ph idx="1"/>
          </p:nvPr>
        </p:nvSpPr>
        <p:spPr/>
        <p:txBody>
          <a:bodyPr/>
          <a:lstStyle/>
          <a:p>
            <a:pPr eaLnBrk="1" hangingPunct="1"/>
            <a:r>
              <a:rPr lang="en-GB" altLang="en-US"/>
              <a:t>A gene can be </a:t>
            </a:r>
            <a:r>
              <a:rPr lang="en-GB" altLang="en-US" b="1">
                <a:solidFill>
                  <a:srgbClr val="FF0066"/>
                </a:solidFill>
              </a:rPr>
              <a:t>recessive</a:t>
            </a:r>
            <a:r>
              <a:rPr lang="en-GB" altLang="en-US"/>
              <a:t> or </a:t>
            </a:r>
            <a:r>
              <a:rPr lang="en-GB" altLang="en-US" b="1">
                <a:solidFill>
                  <a:srgbClr val="FF0066"/>
                </a:solidFill>
              </a:rPr>
              <a:t>dominant.</a:t>
            </a:r>
          </a:p>
          <a:p>
            <a:pPr eaLnBrk="1" hangingPunct="1"/>
            <a:r>
              <a:rPr lang="en-GB" altLang="en-US"/>
              <a:t>A </a:t>
            </a:r>
            <a:r>
              <a:rPr lang="en-GB" altLang="en-US" b="1"/>
              <a:t>recessive</a:t>
            </a:r>
            <a:r>
              <a:rPr lang="en-GB" altLang="en-US"/>
              <a:t> gene only shows if the individual has </a:t>
            </a:r>
            <a:r>
              <a:rPr lang="en-GB" altLang="en-US" u="sng"/>
              <a:t>two copies</a:t>
            </a:r>
            <a:r>
              <a:rPr lang="en-GB" altLang="en-US"/>
              <a:t> of the recessive gene. For example, the gene for blue eyes is recessive. You need two copies of the gene to have blue eyes.</a:t>
            </a:r>
          </a:p>
          <a:p>
            <a:pPr eaLnBrk="1" hangingPunct="1"/>
            <a:r>
              <a:rPr lang="en-GB" altLang="en-US"/>
              <a:t>A </a:t>
            </a:r>
            <a:r>
              <a:rPr lang="en-GB" altLang="en-US" b="1"/>
              <a:t>dominant</a:t>
            </a:r>
            <a:r>
              <a:rPr lang="en-GB" altLang="en-US"/>
              <a:t> gene always shows, even if the individual only has one copy of the gene. For example, the gene for brown eyes is dominant. </a:t>
            </a:r>
            <a:r>
              <a:rPr lang="en-GB" altLang="en-US" u="sng"/>
              <a:t>You only need one copy of the gene </a:t>
            </a:r>
            <a:r>
              <a:rPr lang="en-GB" altLang="en-US"/>
              <a:t>to have brown eyes (and two copies will still give you brown eyes!).</a:t>
            </a:r>
          </a:p>
          <a:p>
            <a:pPr eaLnBrk="1" hangingPunct="1"/>
            <a:endParaRPr lang="en-GB" altLang="en-US" smtClean="0"/>
          </a:p>
        </p:txBody>
      </p:sp>
    </p:spTree>
    <p:extLst>
      <p:ext uri="{BB962C8B-B14F-4D97-AF65-F5344CB8AC3E}">
        <p14:creationId xmlns:p14="http://schemas.microsoft.com/office/powerpoint/2010/main" val="3716253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GB" altLang="en-US" smtClean="0"/>
          </a:p>
        </p:txBody>
      </p:sp>
      <p:pic>
        <p:nvPicPr>
          <p:cNvPr id="2560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22489" y="365125"/>
            <a:ext cx="7908925" cy="6021388"/>
          </a:xfrm>
        </p:spPr>
      </p:pic>
    </p:spTree>
    <p:extLst>
      <p:ext uri="{BB962C8B-B14F-4D97-AF65-F5344CB8AC3E}">
        <p14:creationId xmlns:p14="http://schemas.microsoft.com/office/powerpoint/2010/main" val="25261413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6626" name="Title 1"/>
          <p:cNvSpPr>
            <a:spLocks noGrp="1"/>
          </p:cNvSpPr>
          <p:nvPr>
            <p:ph type="title"/>
          </p:nvPr>
        </p:nvSpPr>
        <p:spPr>
          <a:noFill/>
          <a:ln>
            <a:solidFill>
              <a:schemeClr val="accent1"/>
            </a:solidFill>
            <a:miter lim="800000"/>
            <a:headEnd/>
            <a:tailEnd/>
          </a:ln>
        </p:spPr>
        <p:txBody>
          <a:bodyPr/>
          <a:lstStyle/>
          <a:p>
            <a:pPr eaLnBrk="1" hangingPunct="1">
              <a:defRPr/>
            </a:pPr>
            <a:r>
              <a:rPr lang="en-GB" altLang="en-US" sz="4000" b="1" dirty="0">
                <a:latin typeface="+mn-lt"/>
              </a:rPr>
              <a:t>Example</a:t>
            </a:r>
            <a:r>
              <a:rPr lang="en-GB" altLang="en-US" b="1" dirty="0" smtClean="0"/>
              <a:t> </a:t>
            </a:r>
          </a:p>
        </p:txBody>
      </p:sp>
      <p:pic>
        <p:nvPicPr>
          <p:cNvPr id="26627" name="Picture 2"/>
          <p:cNvPicPr>
            <a:picLocks noChangeAspect="1" noChangeArrowheads="1"/>
          </p:cNvPicPr>
          <p:nvPr/>
        </p:nvPicPr>
        <p:blipFill>
          <a:blip r:embed="rId2">
            <a:extLst>
              <a:ext uri="{28A0092B-C50C-407E-A947-70E740481C1C}">
                <a14:useLocalDpi xmlns:a14="http://schemas.microsoft.com/office/drawing/2010/main" val="0"/>
              </a:ext>
            </a:extLst>
          </a:blip>
          <a:srcRect l="18083" t="46875" r="13258" b="15720"/>
          <a:stretch>
            <a:fillRect/>
          </a:stretch>
        </p:blipFill>
        <p:spPr bwMode="auto">
          <a:xfrm>
            <a:off x="1503362" y="2133601"/>
            <a:ext cx="9164638"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15423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noFill/>
          <a:ln>
            <a:solidFill>
              <a:schemeClr val="accent1"/>
            </a:solidFill>
            <a:miter lim="800000"/>
            <a:headEnd/>
            <a:tailEnd/>
          </a:ln>
        </p:spPr>
        <p:txBody>
          <a:bodyPr/>
          <a:lstStyle/>
          <a:p>
            <a:pPr eaLnBrk="1" hangingPunct="1">
              <a:defRPr/>
            </a:pPr>
            <a:r>
              <a:rPr lang="en-GB" altLang="en-US" sz="4000" b="1" dirty="0">
                <a:latin typeface="+mn-lt"/>
              </a:rPr>
              <a:t>Heterozygous</a:t>
            </a:r>
            <a:r>
              <a:rPr lang="en-GB" altLang="en-US" sz="4000" b="1" dirty="0"/>
              <a:t> and homozygous genes</a:t>
            </a:r>
          </a:p>
        </p:txBody>
      </p:sp>
      <p:sp>
        <p:nvSpPr>
          <p:cNvPr id="11267" name="Content Placeholder 2"/>
          <p:cNvSpPr>
            <a:spLocks noGrp="1"/>
          </p:cNvSpPr>
          <p:nvPr>
            <p:ph idx="1"/>
          </p:nvPr>
        </p:nvSpPr>
        <p:spPr>
          <a:xfrm>
            <a:off x="2152651" y="1825625"/>
            <a:ext cx="4303713" cy="4351338"/>
          </a:xfrm>
        </p:spPr>
        <p:txBody>
          <a:bodyPr/>
          <a:lstStyle/>
          <a:p>
            <a:pPr eaLnBrk="1" hangingPunct="1"/>
            <a:r>
              <a:rPr lang="en-GB" altLang="en-US" b="1">
                <a:solidFill>
                  <a:srgbClr val="FF0000"/>
                </a:solidFill>
              </a:rPr>
              <a:t>heterozygous</a:t>
            </a:r>
            <a:r>
              <a:rPr lang="en-GB" altLang="en-US" b="1"/>
              <a:t> – </a:t>
            </a:r>
            <a:r>
              <a:rPr lang="en-GB" altLang="en-US"/>
              <a:t>the genotype consists of two different genes, for example Bb</a:t>
            </a:r>
          </a:p>
          <a:p>
            <a:pPr eaLnBrk="1" hangingPunct="1"/>
            <a:endParaRPr lang="en-GB" altLang="en-US"/>
          </a:p>
          <a:p>
            <a:pPr eaLnBrk="1" hangingPunct="1"/>
            <a:r>
              <a:rPr lang="en-GB" altLang="en-US" b="1">
                <a:solidFill>
                  <a:srgbClr val="FF0000"/>
                </a:solidFill>
              </a:rPr>
              <a:t>homozygous</a:t>
            </a:r>
            <a:r>
              <a:rPr lang="en-GB" altLang="en-US" b="1"/>
              <a:t> - </a:t>
            </a:r>
            <a:r>
              <a:rPr lang="en-GB" altLang="en-US"/>
              <a:t>the genotype consists of two genes that are the same, for example BB</a:t>
            </a:r>
          </a:p>
          <a:p>
            <a:pPr eaLnBrk="1" hangingPunct="1"/>
            <a:endParaRPr lang="en-GB" altLang="en-US"/>
          </a:p>
        </p:txBody>
      </p:sp>
      <p:pic>
        <p:nvPicPr>
          <p:cNvPr id="2765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56363" y="1916114"/>
            <a:ext cx="3878262"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229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 calcmode="lin" valueType="num">
                                      <p:cBhvr additive="base">
                                        <p:cTn id="13"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noFill/>
          <a:ln>
            <a:solidFill>
              <a:schemeClr val="accent1"/>
            </a:solidFill>
            <a:miter lim="800000"/>
            <a:headEnd/>
            <a:tailEnd/>
          </a:ln>
        </p:spPr>
        <p:txBody>
          <a:bodyPr/>
          <a:lstStyle/>
          <a:p>
            <a:pPr eaLnBrk="1" hangingPunct="1">
              <a:defRPr/>
            </a:pPr>
            <a:r>
              <a:rPr lang="en-GB" altLang="en-US" b="1" dirty="0" smtClean="0">
                <a:latin typeface="+mn-lt"/>
              </a:rPr>
              <a:t>Summary</a:t>
            </a:r>
            <a:r>
              <a:rPr lang="en-GB" altLang="en-US" b="1" dirty="0" smtClean="0"/>
              <a:t> </a:t>
            </a:r>
          </a:p>
        </p:txBody>
      </p:sp>
      <p:sp>
        <p:nvSpPr>
          <p:cNvPr id="12291" name="Content Placeholder 2"/>
          <p:cNvSpPr>
            <a:spLocks noGrp="1"/>
          </p:cNvSpPr>
          <p:nvPr>
            <p:ph idx="1"/>
          </p:nvPr>
        </p:nvSpPr>
        <p:spPr>
          <a:xfrm>
            <a:off x="2152651" y="1600201"/>
            <a:ext cx="4475163" cy="4525963"/>
          </a:xfrm>
        </p:spPr>
        <p:txBody>
          <a:bodyPr rtlCol="0">
            <a:normAutofit fontScale="92500"/>
          </a:bodyPr>
          <a:lstStyle/>
          <a:p>
            <a:pPr eaLnBrk="1" hangingPunct="1">
              <a:defRPr/>
            </a:pPr>
            <a:endParaRPr lang="en-GB" altLang="en-US" b="1" dirty="0" smtClean="0"/>
          </a:p>
          <a:p>
            <a:pPr eaLnBrk="1" hangingPunct="1">
              <a:defRPr/>
            </a:pPr>
            <a:r>
              <a:rPr lang="en-GB" altLang="en-US" sz="3200" b="1" dirty="0"/>
              <a:t>Genotype</a:t>
            </a:r>
            <a:r>
              <a:rPr lang="en-GB" altLang="en-US" sz="3200" dirty="0"/>
              <a:t> is something you cannot see with your eyes (examples: dominant, recessive, heterozygous genes, etc.)</a:t>
            </a:r>
          </a:p>
          <a:p>
            <a:pPr eaLnBrk="1" hangingPunct="1">
              <a:defRPr/>
            </a:pPr>
            <a:r>
              <a:rPr lang="en-GB" altLang="en-US" sz="3200" b="1" dirty="0"/>
              <a:t>Phenotype</a:t>
            </a:r>
            <a:r>
              <a:rPr lang="en-GB" altLang="en-US" sz="3200" dirty="0"/>
              <a:t> are things that can be seen with your eyes. (example: colours, growth, etc.)</a:t>
            </a:r>
          </a:p>
          <a:p>
            <a:pPr eaLnBrk="1" hangingPunct="1">
              <a:defRPr/>
            </a:pPr>
            <a:endParaRPr lang="en-GB" altLang="en-US" dirty="0" smtClean="0"/>
          </a:p>
        </p:txBody>
      </p:sp>
      <p:pic>
        <p:nvPicPr>
          <p:cNvPr id="28676" name="Picture 1"/>
          <p:cNvPicPr>
            <a:picLocks noChangeAspect="1"/>
          </p:cNvPicPr>
          <p:nvPr/>
        </p:nvPicPr>
        <p:blipFill>
          <a:blip r:embed="rId3">
            <a:extLst>
              <a:ext uri="{28A0092B-C50C-407E-A947-70E740481C1C}">
                <a14:useLocalDpi xmlns:a14="http://schemas.microsoft.com/office/drawing/2010/main" val="0"/>
              </a:ext>
            </a:extLst>
          </a:blip>
          <a:srcRect l="7268" t="4819" r="10519" b="12001"/>
          <a:stretch>
            <a:fillRect/>
          </a:stretch>
        </p:blipFill>
        <p:spPr bwMode="auto">
          <a:xfrm>
            <a:off x="6407150" y="2492376"/>
            <a:ext cx="3868738"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082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2291">
                                            <p:txEl>
                                              <p:pRg st="1" end="1"/>
                                            </p:txEl>
                                          </p:spTgt>
                                        </p:tgtEl>
                                      </p:cBhvr>
                                    </p:animEffect>
                                    <p:animScale>
                                      <p:cBhvr>
                                        <p:cTn id="7" dur="250" autoRev="1" fill="hold"/>
                                        <p:tgtEl>
                                          <p:spTgt spid="12291">
                                            <p:txEl>
                                              <p:pRg st="1" end="1"/>
                                            </p:txEl>
                                          </p:spTgt>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2291">
                                            <p:txEl>
                                              <p:pRg st="2" end="2"/>
                                            </p:txEl>
                                          </p:spTgt>
                                        </p:tgtEl>
                                      </p:cBhvr>
                                    </p:animEffect>
                                    <p:animScale>
                                      <p:cBhvr>
                                        <p:cTn id="12" dur="250" autoRev="1" fill="hold"/>
                                        <p:tgtEl>
                                          <p:spTgt spid="12291">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Debate about nature and nurture. </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5694600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Research methods</a:t>
            </a:r>
          </a:p>
        </p:txBody>
      </p:sp>
      <p:sp>
        <p:nvSpPr>
          <p:cNvPr id="12290" name="Content Placeholder 1"/>
          <p:cNvSpPr>
            <a:spLocks noGrp="1"/>
          </p:cNvSpPr>
          <p:nvPr>
            <p:ph idx="1"/>
          </p:nvPr>
        </p:nvSpPr>
        <p:spPr>
          <a:xfrm>
            <a:off x="5638800" y="1825626"/>
            <a:ext cx="4400550" cy="4879975"/>
          </a:xfrm>
        </p:spPr>
        <p:txBody>
          <a:bodyPr rtlCol="0">
            <a:normAutofit lnSpcReduction="10000"/>
          </a:bodyPr>
          <a:lstStyle/>
          <a:p>
            <a:pPr eaLnBrk="1" hangingPunct="1">
              <a:defRPr/>
            </a:pPr>
            <a:r>
              <a:rPr lang="en-GB" altLang="en-US" dirty="0"/>
              <a:t>The biological approach draws on concepts from the hard sciences and research tends to be highly scientific in nature</a:t>
            </a:r>
          </a:p>
          <a:p>
            <a:pPr eaLnBrk="1" hangingPunct="1">
              <a:defRPr/>
            </a:pPr>
            <a:r>
              <a:rPr lang="en-GB" altLang="en-US" dirty="0"/>
              <a:t>The most common methods include laboratory experiments and observations</a:t>
            </a:r>
          </a:p>
          <a:p>
            <a:pPr eaLnBrk="1" hangingPunct="1">
              <a:defRPr/>
            </a:pPr>
            <a:r>
              <a:rPr lang="en-GB" altLang="en-US" dirty="0"/>
              <a:t>Objective brain recording and scanning techniques are also </a:t>
            </a:r>
            <a:r>
              <a:rPr lang="en-GB" altLang="en-US" dirty="0" smtClean="0"/>
              <a:t>used, </a:t>
            </a:r>
            <a:r>
              <a:rPr lang="en-GB" altLang="en-US" dirty="0" err="1" smtClean="0"/>
              <a:t>Psychopatholgy</a:t>
            </a:r>
            <a:endParaRPr lang="en-GB" altLang="en-US" dirty="0"/>
          </a:p>
        </p:txBody>
      </p:sp>
    </p:spTree>
    <p:extLst>
      <p:ext uri="{BB962C8B-B14F-4D97-AF65-F5344CB8AC3E}">
        <p14:creationId xmlns:p14="http://schemas.microsoft.com/office/powerpoint/2010/main" val="2029758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box(in)">
                                      <p:cBhvr>
                                        <p:cTn id="7" dur="500"/>
                                        <p:tgtEl>
                                          <p:spTgt spid="122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box(in)">
                                      <p:cBhvr>
                                        <p:cTn id="12" dur="500"/>
                                        <p:tgtEl>
                                          <p:spTgt spid="1229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2290">
                                            <p:txEl>
                                              <p:pRg st="2" end="2"/>
                                            </p:txEl>
                                          </p:spTgt>
                                        </p:tgtEl>
                                        <p:attrNameLst>
                                          <p:attrName>style.visibility</p:attrName>
                                        </p:attrNameLst>
                                      </p:cBhvr>
                                      <p:to>
                                        <p:strVal val="visible"/>
                                      </p:to>
                                    </p:set>
                                    <p:animEffect transition="in" filter="box(in)">
                                      <p:cBhvr>
                                        <p:cTn id="17" dur="500"/>
                                        <p:tgtEl>
                                          <p:spTgt spid="122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Strengths of biological approach </a:t>
            </a:r>
          </a:p>
        </p:txBody>
      </p:sp>
      <p:sp>
        <p:nvSpPr>
          <p:cNvPr id="34819" name="Content Placeholder 1"/>
          <p:cNvSpPr>
            <a:spLocks noGrp="1"/>
          </p:cNvSpPr>
          <p:nvPr>
            <p:ph idx="1"/>
          </p:nvPr>
        </p:nvSpPr>
        <p:spPr>
          <a:xfrm>
            <a:off x="2152650" y="1825626"/>
            <a:ext cx="7886700" cy="4860925"/>
          </a:xfrm>
        </p:spPr>
        <p:txBody>
          <a:bodyPr>
            <a:normAutofit lnSpcReduction="10000"/>
          </a:bodyPr>
          <a:lstStyle/>
          <a:p>
            <a:pPr eaLnBrk="1" hangingPunct="1"/>
            <a:r>
              <a:rPr lang="en-GB" altLang="en-US" sz="2400"/>
              <a:t>It is a scientific approach. This suggests that we can find cause and effect relationships of both physiology and behaviour.</a:t>
            </a:r>
          </a:p>
          <a:p>
            <a:pPr eaLnBrk="1" hangingPunct="1"/>
            <a:r>
              <a:rPr lang="en-GB" altLang="en-US" sz="2400"/>
              <a:t>Scientific approach lends credence to study of psychology – establishes psychology as a respectable science</a:t>
            </a:r>
          </a:p>
          <a:p>
            <a:pPr eaLnBrk="1" hangingPunct="1"/>
            <a:r>
              <a:rPr lang="en-GB" altLang="en-US" sz="2400"/>
              <a:t>Impact of biology on behaviour can lead to treatment and intervention to those suffering</a:t>
            </a:r>
          </a:p>
          <a:p>
            <a:pPr eaLnBrk="1" hangingPunct="1"/>
            <a:r>
              <a:rPr lang="en-GB" altLang="en-US" sz="2400"/>
              <a:t>Understanding how an abnormal brain works can shed light on normal brain functioning</a:t>
            </a:r>
          </a:p>
          <a:p>
            <a:pPr eaLnBrk="1" hangingPunct="1"/>
            <a:r>
              <a:rPr lang="en-GB" altLang="en-US" sz="2400"/>
              <a:t>Measurements can be objective as it can be performed by machines which have no vested interest in the outcome e.g. PET scans, EEGs etc. Use of complex machinery allows accurate and precise measurements</a:t>
            </a:r>
          </a:p>
          <a:p>
            <a:pPr eaLnBrk="1" hangingPunct="1">
              <a:buFont typeface="Wingdings 3" panose="05040102010807070707" pitchFamily="18" charset="2"/>
              <a:buNone/>
            </a:pPr>
            <a:endParaRPr lang="en-GB" altLang="en-US" smtClean="0"/>
          </a:p>
        </p:txBody>
      </p:sp>
    </p:spTree>
    <p:extLst>
      <p:ext uri="{BB962C8B-B14F-4D97-AF65-F5344CB8AC3E}">
        <p14:creationId xmlns:p14="http://schemas.microsoft.com/office/powerpoint/2010/main" val="35693903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Limitations of biological approach </a:t>
            </a:r>
          </a:p>
        </p:txBody>
      </p:sp>
      <p:sp>
        <p:nvSpPr>
          <p:cNvPr id="2" name="Content Placeholder 1"/>
          <p:cNvSpPr>
            <a:spLocks noGrp="1"/>
          </p:cNvSpPr>
          <p:nvPr>
            <p:ph idx="1"/>
          </p:nvPr>
        </p:nvSpPr>
        <p:spPr>
          <a:xfrm>
            <a:off x="717451" y="1828801"/>
            <a:ext cx="10480431" cy="4879975"/>
          </a:xfrm>
        </p:spPr>
        <p:txBody>
          <a:bodyPr rtlCol="0">
            <a:noAutofit/>
          </a:bodyPr>
          <a:lstStyle/>
          <a:p>
            <a:pPr>
              <a:defRPr/>
            </a:pPr>
            <a:r>
              <a:rPr lang="en-GB" sz="2000" dirty="0"/>
              <a:t>It is a deterministic approach as it believes that we are determined by our physiological, genetic or evolutionary make-up. Thus stating that there is no free will.</a:t>
            </a:r>
          </a:p>
          <a:p>
            <a:pPr>
              <a:defRPr/>
            </a:pPr>
            <a:r>
              <a:rPr lang="en-GB" sz="2000" dirty="0"/>
              <a:t>This approach is reductionist by stating that all human behaviour can be explained through biological processes and we are therefore not unique as individuals.  It is also dehumanising to present humans as ‘biological machines’</a:t>
            </a:r>
          </a:p>
          <a:p>
            <a:pPr>
              <a:defRPr/>
            </a:pPr>
            <a:r>
              <a:rPr lang="en-GB" sz="2000" dirty="0"/>
              <a:t>Biological approach ignores the role of the environment etc. it should be used in combination which is known as the biosocial approach.</a:t>
            </a:r>
          </a:p>
          <a:p>
            <a:pPr>
              <a:defRPr/>
            </a:pPr>
            <a:r>
              <a:rPr lang="en-GB" sz="2000" dirty="0"/>
              <a:t>Research may focus on rare conditions that have little impact on the everyday lives of most people</a:t>
            </a:r>
          </a:p>
          <a:p>
            <a:pPr>
              <a:defRPr/>
            </a:pPr>
            <a:r>
              <a:rPr lang="en-GB" sz="2000" dirty="0"/>
              <a:t>Complex machinery operated by humans and therefore measurements could be subject to human error</a:t>
            </a:r>
          </a:p>
          <a:p>
            <a:pPr>
              <a:defRPr/>
            </a:pPr>
            <a:r>
              <a:rPr lang="en-GB" sz="2000" dirty="0"/>
              <a:t>Correlations frequently employed – cannot determine cause and effect</a:t>
            </a:r>
          </a:p>
          <a:p>
            <a:pPr>
              <a:defRPr/>
            </a:pPr>
            <a:r>
              <a:rPr lang="en-GB" sz="2000" dirty="0"/>
              <a:t>Small or restricted samples make findings difficult to generalise</a:t>
            </a:r>
          </a:p>
          <a:p>
            <a:pPr>
              <a:defRPr/>
            </a:pPr>
            <a:r>
              <a:rPr lang="en-GB" sz="2000" dirty="0"/>
              <a:t>Laboratory experiments lack ecological validity</a:t>
            </a:r>
          </a:p>
          <a:p>
            <a:pPr marL="365760" indent="-256032">
              <a:buFont typeface="Wingdings 3"/>
              <a:buChar char=""/>
              <a:defRPr/>
            </a:pPr>
            <a:endParaRPr lang="en-GB" sz="2000" dirty="0"/>
          </a:p>
          <a:p>
            <a:pPr marL="365760" indent="-256032">
              <a:buFont typeface="Wingdings 3"/>
              <a:buChar char=""/>
              <a:defRPr/>
            </a:pPr>
            <a:endParaRPr lang="en-GB" sz="2000" dirty="0"/>
          </a:p>
        </p:txBody>
      </p:sp>
    </p:spTree>
    <p:extLst>
      <p:ext uri="{BB962C8B-B14F-4D97-AF65-F5344CB8AC3E}">
        <p14:creationId xmlns:p14="http://schemas.microsoft.com/office/powerpoint/2010/main" val="19710853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rgbClr val="7030A0"/>
            </a:solidFill>
          </a:ln>
        </p:spPr>
        <p:txBody>
          <a:bodyPr/>
          <a:lstStyle/>
          <a:p>
            <a:pPr>
              <a:defRPr/>
            </a:pPr>
            <a:r>
              <a:rPr lang="en-GB" sz="4000" b="1" dirty="0">
                <a:latin typeface="+mn-lt"/>
              </a:rPr>
              <a:t>Can you?</a:t>
            </a:r>
          </a:p>
        </p:txBody>
      </p:sp>
      <p:sp>
        <p:nvSpPr>
          <p:cNvPr id="3" name="Content Placeholder 2"/>
          <p:cNvSpPr>
            <a:spLocks noGrp="1"/>
          </p:cNvSpPr>
          <p:nvPr>
            <p:ph idx="1"/>
          </p:nvPr>
        </p:nvSpPr>
        <p:spPr/>
        <p:txBody>
          <a:bodyPr>
            <a:noAutofit/>
          </a:bodyPr>
          <a:lstStyle/>
          <a:p>
            <a:pPr marL="385763" indent="-385763">
              <a:buFont typeface="+mj-lt"/>
              <a:buAutoNum type="arabicPeriod"/>
              <a:defRPr/>
            </a:pPr>
            <a:r>
              <a:rPr lang="en-GB" sz="2400" dirty="0">
                <a:solidFill>
                  <a:srgbClr val="FFFF00"/>
                </a:solidFill>
              </a:rPr>
              <a:t>Explain what is meant by </a:t>
            </a:r>
            <a:r>
              <a:rPr lang="en-GB" sz="2400" i="1" dirty="0">
                <a:solidFill>
                  <a:srgbClr val="FFFF00"/>
                </a:solidFill>
              </a:rPr>
              <a:t>genotype and phenotype </a:t>
            </a:r>
            <a:r>
              <a:rPr lang="en-GB" sz="2400" dirty="0">
                <a:solidFill>
                  <a:srgbClr val="FFFF00"/>
                </a:solidFill>
              </a:rPr>
              <a:t>(2 marks each)</a:t>
            </a:r>
          </a:p>
          <a:p>
            <a:pPr marL="385763" indent="-385763">
              <a:buFont typeface="+mj-lt"/>
              <a:buAutoNum type="arabicPeriod"/>
              <a:defRPr/>
            </a:pPr>
            <a:r>
              <a:rPr lang="en-GB" sz="2400" dirty="0">
                <a:solidFill>
                  <a:srgbClr val="FFFF00"/>
                </a:solidFill>
              </a:rPr>
              <a:t>Outline the influence of genes on behaviour (3 marks)</a:t>
            </a:r>
          </a:p>
          <a:p>
            <a:pPr marL="385763" indent="-385763">
              <a:buFont typeface="+mj-lt"/>
              <a:buAutoNum type="arabicPeriod"/>
              <a:defRPr/>
            </a:pPr>
            <a:r>
              <a:rPr lang="en-GB" sz="2400" dirty="0">
                <a:solidFill>
                  <a:srgbClr val="FFFF00"/>
                </a:solidFill>
              </a:rPr>
              <a:t>Using an example, explain how neurochemistry can influence behaviour (3 marks)</a:t>
            </a:r>
            <a:endParaRPr lang="en-US" sz="2400" dirty="0">
              <a:solidFill>
                <a:srgbClr val="FFFF00"/>
              </a:solidFill>
            </a:endParaRPr>
          </a:p>
          <a:p>
            <a:pPr marL="385763" indent="-385763">
              <a:buFont typeface="+mj-lt"/>
              <a:buAutoNum type="arabicPeriod"/>
              <a:defRPr/>
            </a:pPr>
            <a:r>
              <a:rPr lang="en-US" sz="2400" dirty="0">
                <a:solidFill>
                  <a:srgbClr val="FFFF00"/>
                </a:solidFill>
              </a:rPr>
              <a:t>Outline the relationship between evolution and behaviour (4 marks)</a:t>
            </a:r>
          </a:p>
          <a:p>
            <a:pPr marL="385763" indent="-385763">
              <a:buFont typeface="+mj-lt"/>
              <a:buAutoNum type="arabicPeriod"/>
              <a:defRPr/>
            </a:pPr>
            <a:r>
              <a:rPr lang="en-US" sz="2400" dirty="0">
                <a:solidFill>
                  <a:srgbClr val="FFFF00"/>
                </a:solidFill>
              </a:rPr>
              <a:t>Outline two weaknesses of the biological approach in psychology (4 marks)</a:t>
            </a:r>
          </a:p>
          <a:p>
            <a:pPr marL="0" indent="0" algn="ctr">
              <a:buNone/>
              <a:defRPr/>
            </a:pPr>
            <a:endParaRPr lang="en-GB" sz="2400" dirty="0">
              <a:solidFill>
                <a:srgbClr val="7030A0"/>
              </a:solidFill>
            </a:endParaRPr>
          </a:p>
        </p:txBody>
      </p:sp>
    </p:spTree>
    <p:extLst>
      <p:ext uri="{BB962C8B-B14F-4D97-AF65-F5344CB8AC3E}">
        <p14:creationId xmlns:p14="http://schemas.microsoft.com/office/powerpoint/2010/main" val="15220380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noFill/>
          <a:ln>
            <a:solidFill>
              <a:srgbClr val="0070C0"/>
            </a:solidFill>
          </a:ln>
        </p:spPr>
        <p:txBody>
          <a:bodyPr rtlCol="0">
            <a:normAutofit/>
          </a:bodyPr>
          <a:lstStyle/>
          <a:p>
            <a:pPr>
              <a:defRPr/>
            </a:pPr>
            <a:r>
              <a:rPr lang="en-GB" sz="4000" b="1" dirty="0">
                <a:latin typeface="+mn-lt"/>
              </a:rPr>
              <a:t>Essay title</a:t>
            </a:r>
          </a:p>
        </p:txBody>
      </p:sp>
      <p:sp>
        <p:nvSpPr>
          <p:cNvPr id="37891" name="Content Placeholder 1"/>
          <p:cNvSpPr>
            <a:spLocks noGrp="1"/>
          </p:cNvSpPr>
          <p:nvPr>
            <p:ph idx="1"/>
          </p:nvPr>
        </p:nvSpPr>
        <p:spPr/>
        <p:txBody>
          <a:bodyPr/>
          <a:lstStyle/>
          <a:p>
            <a:pPr eaLnBrk="1" hangingPunct="1">
              <a:buFont typeface="Wingdings 3" panose="05040102010807070707" pitchFamily="18" charset="2"/>
              <a:buNone/>
            </a:pPr>
            <a:r>
              <a:rPr lang="en-GB" altLang="en-US" sz="3200" b="1"/>
              <a:t>Can you answer the question?</a:t>
            </a:r>
          </a:p>
          <a:p>
            <a:pPr eaLnBrk="1" hangingPunct="1">
              <a:buFont typeface="Wingdings 3" panose="05040102010807070707" pitchFamily="18" charset="2"/>
              <a:buNone/>
            </a:pPr>
            <a:r>
              <a:rPr lang="en-GB" altLang="en-US" smtClean="0"/>
              <a:t>	</a:t>
            </a:r>
          </a:p>
          <a:p>
            <a:pPr eaLnBrk="1" hangingPunct="1">
              <a:buFont typeface="Wingdings 3" panose="05040102010807070707" pitchFamily="18" charset="2"/>
              <a:buNone/>
            </a:pPr>
            <a:r>
              <a:rPr lang="en-GB" altLang="en-US" sz="3200"/>
              <a:t>	Discuss the biological approach in psychology.  Refer to at least one other approach in your answer (12 marks)</a:t>
            </a:r>
          </a:p>
        </p:txBody>
      </p:sp>
    </p:spTree>
    <p:extLst>
      <p:ext uri="{BB962C8B-B14F-4D97-AF65-F5344CB8AC3E}">
        <p14:creationId xmlns:p14="http://schemas.microsoft.com/office/powerpoint/2010/main" val="26322230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rgbClr val="0070C0"/>
            </a:solidFill>
          </a:ln>
        </p:spPr>
        <p:txBody>
          <a:bodyPr/>
          <a:lstStyle/>
          <a:p>
            <a:pPr>
              <a:defRPr/>
            </a:pPr>
            <a:r>
              <a:rPr lang="en-GB" sz="4000" b="1" dirty="0">
                <a:latin typeface="+mn-lt"/>
              </a:rPr>
              <a:t>Homework</a:t>
            </a:r>
            <a:endParaRPr lang="en-US" sz="4000" b="1" dirty="0">
              <a:latin typeface="+mn-lt"/>
            </a:endParaRPr>
          </a:p>
        </p:txBody>
      </p:sp>
      <p:sp>
        <p:nvSpPr>
          <p:cNvPr id="3" name="Content Placeholder 2"/>
          <p:cNvSpPr>
            <a:spLocks noGrp="1"/>
          </p:cNvSpPr>
          <p:nvPr>
            <p:ph idx="1"/>
          </p:nvPr>
        </p:nvSpPr>
        <p:spPr/>
        <p:txBody>
          <a:bodyPr/>
          <a:lstStyle/>
          <a:p>
            <a:pPr marL="0" indent="0" algn="ctr">
              <a:buNone/>
              <a:defRPr/>
            </a:pPr>
            <a:r>
              <a:rPr lang="en-GB" b="1" dirty="0">
                <a:solidFill>
                  <a:srgbClr val="FFFF00"/>
                </a:solidFill>
              </a:rPr>
              <a:t>Ensure you have written up your class notes to include the following:</a:t>
            </a:r>
          </a:p>
          <a:p>
            <a:pPr>
              <a:defRPr/>
            </a:pPr>
            <a:r>
              <a:rPr lang="en-GB" i="1" dirty="0">
                <a:solidFill>
                  <a:srgbClr val="FFFF00"/>
                </a:solidFill>
              </a:rPr>
              <a:t>The assumptions of the biological approach</a:t>
            </a:r>
          </a:p>
          <a:p>
            <a:pPr>
              <a:defRPr/>
            </a:pPr>
            <a:r>
              <a:rPr lang="en-GB" altLang="en-US" i="1" dirty="0">
                <a:solidFill>
                  <a:srgbClr val="FFFF00"/>
                </a:solidFill>
              </a:rPr>
              <a:t>the influence of genes, biological structures and neurochemistry on behaviour, </a:t>
            </a:r>
          </a:p>
          <a:p>
            <a:pPr>
              <a:defRPr/>
            </a:pPr>
            <a:r>
              <a:rPr lang="en-GB" altLang="en-US" i="1" dirty="0">
                <a:solidFill>
                  <a:srgbClr val="FFFF00"/>
                </a:solidFill>
              </a:rPr>
              <a:t>genotype and phenotype, </a:t>
            </a:r>
          </a:p>
          <a:p>
            <a:pPr>
              <a:defRPr/>
            </a:pPr>
            <a:r>
              <a:rPr lang="en-GB" altLang="en-US" i="1" dirty="0">
                <a:solidFill>
                  <a:srgbClr val="FFFF00"/>
                </a:solidFill>
              </a:rPr>
              <a:t>genetic basis of behaviour, </a:t>
            </a:r>
          </a:p>
          <a:p>
            <a:pPr>
              <a:defRPr/>
            </a:pPr>
            <a:r>
              <a:rPr lang="en-GB" altLang="en-US" i="1" dirty="0">
                <a:solidFill>
                  <a:srgbClr val="FFFF00"/>
                </a:solidFill>
              </a:rPr>
              <a:t>evolution and behaviour.</a:t>
            </a:r>
          </a:p>
          <a:p>
            <a:pPr>
              <a:defRPr/>
            </a:pPr>
            <a:r>
              <a:rPr lang="en-GB" i="1" dirty="0">
                <a:solidFill>
                  <a:srgbClr val="FFFF00"/>
                </a:solidFill>
              </a:rPr>
              <a:t>The strengths and weaknesses of the approach</a:t>
            </a:r>
          </a:p>
          <a:p>
            <a:pPr>
              <a:defRPr/>
            </a:pPr>
            <a:endParaRPr lang="en-US" dirty="0"/>
          </a:p>
        </p:txBody>
      </p:sp>
    </p:spTree>
    <p:extLst>
      <p:ext uri="{BB962C8B-B14F-4D97-AF65-F5344CB8AC3E}">
        <p14:creationId xmlns:p14="http://schemas.microsoft.com/office/powerpoint/2010/main" val="28663947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psychodynamic approach</a:t>
            </a:r>
            <a:endParaRPr lang="en-GB" dirty="0"/>
          </a:p>
        </p:txBody>
      </p:sp>
      <p:sp>
        <p:nvSpPr>
          <p:cNvPr id="3" name="Content Placeholder 2"/>
          <p:cNvSpPr>
            <a:spLocks noGrp="1"/>
          </p:cNvSpPr>
          <p:nvPr>
            <p:ph idx="1"/>
          </p:nvPr>
        </p:nvSpPr>
        <p:spPr/>
        <p:txBody>
          <a:bodyPr/>
          <a:lstStyle/>
          <a:p>
            <a:r>
              <a:rPr lang="en-GB" dirty="0"/>
              <a:t>T</a:t>
            </a:r>
            <a:r>
              <a:rPr lang="en-GB" dirty="0" smtClean="0"/>
              <a:t>he role of the unconscious, the structure of personality, that is ID, ego and superego, defence mechanisms including repression, denial and displacement, psychosexual stages.</a:t>
            </a:r>
          </a:p>
          <a:p>
            <a:endParaRPr lang="en-GB" dirty="0"/>
          </a:p>
        </p:txBody>
      </p:sp>
    </p:spTree>
    <p:extLst>
      <p:ext uri="{BB962C8B-B14F-4D97-AF65-F5344CB8AC3E}">
        <p14:creationId xmlns:p14="http://schemas.microsoft.com/office/powerpoint/2010/main" val="36481040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Psychodynamic</a:t>
            </a:r>
            <a:endParaRPr lang="en-GB" dirty="0"/>
          </a:p>
        </p:txBody>
      </p:sp>
      <p:sp>
        <p:nvSpPr>
          <p:cNvPr id="3" name="Content Placeholder 2"/>
          <p:cNvSpPr>
            <a:spLocks noGrp="1"/>
          </p:cNvSpPr>
          <p:nvPr>
            <p:ph idx="1"/>
          </p:nvPr>
        </p:nvSpPr>
        <p:spPr/>
        <p:txBody>
          <a:bodyPr>
            <a:normAutofit lnSpcReduction="10000"/>
          </a:bodyPr>
          <a:lstStyle/>
          <a:p>
            <a:r>
              <a:rPr lang="en-GB" dirty="0"/>
              <a:t>Main assumption is that abnormality is a result of unresolved unconscious conflicts originating from childhood experiences: </a:t>
            </a:r>
          </a:p>
          <a:p>
            <a:r>
              <a:rPr lang="en-GB" dirty="0"/>
              <a:t>Fixation at one or more of the psychosexual stages of development – oral, anal, phallic, latent, genital e.g. fixation at oral stage could lead to eating disorders </a:t>
            </a:r>
          </a:p>
          <a:p>
            <a:r>
              <a:rPr lang="en-GB" dirty="0"/>
              <a:t>An imbalance between the 3 parts of the mind – id, ego and superego – e.g. if superego is too strong, the person may suffer anxiety disorders</a:t>
            </a:r>
          </a:p>
          <a:p>
            <a:r>
              <a:rPr lang="en-GB" dirty="0"/>
              <a:t>Overuse of ego defence mechanisms – denial, repression, reaction formation, etc. e.g. overuse of denial could lead to a break from reality (schizophrenia) </a:t>
            </a:r>
          </a:p>
          <a:p>
            <a:endParaRPr lang="en-GB" dirty="0"/>
          </a:p>
        </p:txBody>
      </p:sp>
    </p:spTree>
    <p:extLst>
      <p:ext uri="{BB962C8B-B14F-4D97-AF65-F5344CB8AC3E}">
        <p14:creationId xmlns:p14="http://schemas.microsoft.com/office/powerpoint/2010/main" val="31655149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1143000"/>
          </a:xfrm>
        </p:spPr>
        <p:txBody>
          <a:bodyPr/>
          <a:lstStyle/>
          <a:p>
            <a:r>
              <a:rPr lang="en-GB" smtClean="0"/>
              <a:t>Freud (Notes</a:t>
            </a:r>
            <a:r>
              <a:rPr lang="en-GB" dirty="0" smtClean="0"/>
              <a:t>)</a:t>
            </a:r>
            <a:endParaRPr lang="en-GB" dirty="0"/>
          </a:p>
        </p:txBody>
      </p:sp>
      <p:sp>
        <p:nvSpPr>
          <p:cNvPr id="3" name="Content Placeholder 2"/>
          <p:cNvSpPr>
            <a:spLocks noGrp="1"/>
          </p:cNvSpPr>
          <p:nvPr>
            <p:ph idx="1"/>
          </p:nvPr>
        </p:nvSpPr>
        <p:spPr>
          <a:xfrm>
            <a:off x="1847528" y="1124744"/>
            <a:ext cx="5400600" cy="5328592"/>
          </a:xfrm>
        </p:spPr>
        <p:txBody>
          <a:bodyPr>
            <a:normAutofit fontScale="92500" lnSpcReduction="20000"/>
          </a:bodyPr>
          <a:lstStyle/>
          <a:p>
            <a:r>
              <a:rPr lang="en-GB" dirty="0" smtClean="0"/>
              <a:t>ID: </a:t>
            </a:r>
            <a:r>
              <a:rPr lang="en-GB" sz="2000" dirty="0"/>
              <a:t>The id demands immediate satisfaction and when this happens we experience pleasure, when it is denied we experience ‘</a:t>
            </a:r>
            <a:r>
              <a:rPr lang="en-GB" sz="2000" dirty="0" err="1"/>
              <a:t>unpleasure</a:t>
            </a:r>
            <a:r>
              <a:rPr lang="en-GB" sz="2000" dirty="0"/>
              <a:t>’ or pain. The id is not affected by reality, logic or the everyday world.</a:t>
            </a:r>
          </a:p>
          <a:p>
            <a:r>
              <a:rPr lang="en-GB" dirty="0" smtClean="0"/>
              <a:t>Ego: </a:t>
            </a:r>
            <a:r>
              <a:rPr lang="en-GB" sz="2000" dirty="0"/>
              <a:t>The ego develops in order to mediate between the unrealistic id and the external real world. It is the decision making component of personality. Ideally the ego works by reason whereas the id is chaotic and totally unreasonable.</a:t>
            </a:r>
          </a:p>
          <a:p>
            <a:r>
              <a:rPr lang="en-GB" dirty="0" smtClean="0"/>
              <a:t>Superego: </a:t>
            </a:r>
            <a:r>
              <a:rPr lang="en-GB" sz="2000" dirty="0"/>
              <a:t>The superego incorporates the values and morals of society which are learned from one's parents and others. It develops around the age of 3 – 5 during the phallic stage of psychosexual development.</a:t>
            </a:r>
          </a:p>
          <a:p>
            <a:r>
              <a:rPr lang="en-GB" sz="2000" dirty="0"/>
              <a:t>The superego's function is to control the id's impulses, especially those which society forbids, such as sex and aggression. It also has the function of persuading the ego to turn to moralistic goals rather than simply realistic ones and to strive for perfection.</a:t>
            </a:r>
          </a:p>
          <a:p>
            <a:endParaRPr lang="en-GB" dirty="0"/>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8128" y="980728"/>
            <a:ext cx="266700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112" y="4365105"/>
            <a:ext cx="3238500"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90891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Id, Ego And Superego</a:t>
            </a:r>
            <a:endParaRPr lang="en-GB" dirty="0"/>
          </a:p>
        </p:txBody>
      </p:sp>
      <p:sp>
        <p:nvSpPr>
          <p:cNvPr id="3" name="Content Placeholder 2"/>
          <p:cNvSpPr>
            <a:spLocks noGrp="1"/>
          </p:cNvSpPr>
          <p:nvPr>
            <p:ph idx="1"/>
          </p:nvPr>
        </p:nvSpPr>
        <p:spPr/>
        <p:txBody>
          <a:bodyPr>
            <a:normAutofit/>
          </a:bodyPr>
          <a:lstStyle/>
          <a:p>
            <a:r>
              <a:rPr lang="en-GB" dirty="0" smtClean="0"/>
              <a:t> </a:t>
            </a:r>
            <a:r>
              <a:rPr lang="en-GB" dirty="0"/>
              <a:t>the id: Focuses on self (selfish), irrational and emotional, deals with feelings </a:t>
            </a:r>
            <a:r>
              <a:rPr lang="en-GB" dirty="0" smtClean="0"/>
              <a:t>and needs</a:t>
            </a:r>
            <a:r>
              <a:rPr lang="en-GB" dirty="0"/>
              <a:t>, seeks pleasure/hedonistic (reference to ‘pleasure principle), formed </a:t>
            </a:r>
            <a:r>
              <a:rPr lang="en-GB" dirty="0" smtClean="0"/>
              <a:t>from birth-18mo</a:t>
            </a:r>
            <a:r>
              <a:rPr lang="en-GB" dirty="0"/>
              <a:t>, unconscious part of the mind</a:t>
            </a:r>
          </a:p>
          <a:p>
            <a:r>
              <a:rPr lang="en-GB" dirty="0" smtClean="0"/>
              <a:t>the </a:t>
            </a:r>
            <a:r>
              <a:rPr lang="en-GB" dirty="0"/>
              <a:t>ego: Rational, balancing the id and superego, reference to ‘reality principle</a:t>
            </a:r>
            <a:r>
              <a:rPr lang="en-GB" dirty="0" smtClean="0"/>
              <a:t>’, formed </a:t>
            </a:r>
            <a:r>
              <a:rPr lang="en-GB" dirty="0"/>
              <a:t>between 18mo-3yrs, conscious part of the mind</a:t>
            </a:r>
          </a:p>
          <a:p>
            <a:r>
              <a:rPr lang="en-GB" dirty="0" smtClean="0"/>
              <a:t>the </a:t>
            </a:r>
            <a:r>
              <a:rPr lang="en-GB" dirty="0"/>
              <a:t>superego: Reference to ‘morality principle’, acts as the conscience or </a:t>
            </a:r>
            <a:r>
              <a:rPr lang="en-GB" dirty="0" smtClean="0"/>
              <a:t>moral guide</a:t>
            </a:r>
            <a:r>
              <a:rPr lang="en-GB" dirty="0"/>
              <a:t>, based on parental and societal values, formed between 3-6yrs, </a:t>
            </a:r>
            <a:r>
              <a:rPr lang="en-GB" dirty="0" smtClean="0"/>
              <a:t>unconscious part </a:t>
            </a:r>
            <a:r>
              <a:rPr lang="en-GB" dirty="0"/>
              <a:t>of the mind</a:t>
            </a:r>
            <a:endParaRPr lang="en-GB" dirty="0"/>
          </a:p>
        </p:txBody>
      </p:sp>
    </p:spTree>
    <p:extLst>
      <p:ext uri="{BB962C8B-B14F-4D97-AF65-F5344CB8AC3E}">
        <p14:creationId xmlns:p14="http://schemas.microsoft.com/office/powerpoint/2010/main" val="2821669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Psychosexual Development (No Notes)</a:t>
            </a:r>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3552" y="1484785"/>
            <a:ext cx="7848872" cy="4800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297698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78692" y="1600201"/>
            <a:ext cx="603461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22726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Repression*</a:t>
            </a:r>
            <a:endParaRPr lang="en-GB" dirty="0"/>
          </a:p>
        </p:txBody>
      </p:sp>
      <p:sp>
        <p:nvSpPr>
          <p:cNvPr id="3" name="Content Placeholder 2"/>
          <p:cNvSpPr>
            <a:spLocks noGrp="1"/>
          </p:cNvSpPr>
          <p:nvPr>
            <p:ph idx="1"/>
          </p:nvPr>
        </p:nvSpPr>
        <p:spPr/>
        <p:txBody>
          <a:bodyPr>
            <a:normAutofit lnSpcReduction="10000"/>
          </a:bodyPr>
          <a:lstStyle/>
          <a:p>
            <a:r>
              <a:rPr lang="en-GB" dirty="0" smtClean="0"/>
              <a:t>This </a:t>
            </a:r>
            <a:r>
              <a:rPr lang="en-GB" dirty="0"/>
              <a:t>was the first </a:t>
            </a:r>
            <a:r>
              <a:rPr lang="en-GB" dirty="0" smtClean="0"/>
              <a:t>defence </a:t>
            </a:r>
            <a:r>
              <a:rPr lang="en-GB" dirty="0"/>
              <a:t>mechanism that Freud discovered, and arguably the most important.  Repression is an unconscious mechanism employed by the ego to keep disturbing or threatening thoughts from becoming conscious.  Thoughts that are often repressed are those that would result in feelings of guilt from the superego.  For example, in the Oedipus complex, aggressive thoughts about the same sex parents are repressed.</a:t>
            </a:r>
          </a:p>
          <a:p>
            <a:endParaRPr lang="en-GB" dirty="0"/>
          </a:p>
          <a:p>
            <a:r>
              <a:rPr lang="en-GB" dirty="0"/>
              <a:t>This is not a very successful </a:t>
            </a:r>
            <a:r>
              <a:rPr lang="en-GB" dirty="0" smtClean="0"/>
              <a:t>defence </a:t>
            </a:r>
            <a:r>
              <a:rPr lang="en-GB" dirty="0"/>
              <a:t>in the long term since it involves forcing disturbing wishes, ideas or memories into the unconscious, where, although hidden, they will create anxiety.</a:t>
            </a:r>
          </a:p>
          <a:p>
            <a:endParaRPr lang="en-GB" dirty="0"/>
          </a:p>
        </p:txBody>
      </p:sp>
    </p:spTree>
    <p:extLst>
      <p:ext uri="{BB962C8B-B14F-4D97-AF65-F5344CB8AC3E}">
        <p14:creationId xmlns:p14="http://schemas.microsoft.com/office/powerpoint/2010/main" val="2331481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Projection</a:t>
            </a:r>
          </a:p>
        </p:txBody>
      </p:sp>
      <p:sp>
        <p:nvSpPr>
          <p:cNvPr id="3" name="Content Placeholder 2"/>
          <p:cNvSpPr>
            <a:spLocks noGrp="1"/>
          </p:cNvSpPr>
          <p:nvPr>
            <p:ph idx="1"/>
          </p:nvPr>
        </p:nvSpPr>
        <p:spPr/>
        <p:txBody>
          <a:bodyPr>
            <a:normAutofit/>
          </a:bodyPr>
          <a:lstStyle/>
          <a:p>
            <a:pPr marL="0" indent="0">
              <a:buNone/>
            </a:pPr>
            <a:r>
              <a:rPr lang="en-GB" dirty="0" smtClean="0"/>
              <a:t>This involves individuals  attributing their own thoughts, feeling and motives to another person.  Thoughts most commonly projected onto another are the ones that would cause guilt such as aggressive and sexual fantasies or thoughts.  For instance, you might hate someone, but your superego tells you that such hatred is unacceptable.  You can 'solve' the problem by believing that they hate you.</a:t>
            </a:r>
          </a:p>
          <a:p>
            <a:endParaRPr lang="en-GB" dirty="0"/>
          </a:p>
        </p:txBody>
      </p:sp>
    </p:spTree>
    <p:extLst>
      <p:ext uri="{BB962C8B-B14F-4D97-AF65-F5344CB8AC3E}">
        <p14:creationId xmlns:p14="http://schemas.microsoft.com/office/powerpoint/2010/main" val="9544300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Displacement *</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Displacement </a:t>
            </a:r>
            <a:r>
              <a:rPr lang="en-GB" dirty="0"/>
              <a:t>is the redirection of an impulse (usually aggression) onto a powerless substitute target.  The target can be a person or an object that can serve as a symbolic substitute.  Someone who feels uncomfortable with their sexual desire for a real person may substitute a fetish.  Someone who is frustrated by his or her superiors may go home and kick the dog, beat up a family member, or engage in cross-burnings</a:t>
            </a:r>
            <a:r>
              <a:rPr lang="en-GB" dirty="0" smtClean="0"/>
              <a:t>.</a:t>
            </a:r>
            <a:endParaRPr lang="en-GB" dirty="0"/>
          </a:p>
        </p:txBody>
      </p:sp>
    </p:spTree>
    <p:extLst>
      <p:ext uri="{BB962C8B-B14F-4D97-AF65-F5344CB8AC3E}">
        <p14:creationId xmlns:p14="http://schemas.microsoft.com/office/powerpoint/2010/main" val="12861073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r>
              <a:rPr lang="en-GB" dirty="0" smtClean="0"/>
              <a:t>Sublimation</a:t>
            </a:r>
            <a:endParaRPr lang="en-GB" dirty="0"/>
          </a:p>
        </p:txBody>
      </p:sp>
      <p:sp>
        <p:nvSpPr>
          <p:cNvPr id="3" name="Content Placeholder 2"/>
          <p:cNvSpPr>
            <a:spLocks noGrp="1"/>
          </p:cNvSpPr>
          <p:nvPr>
            <p:ph idx="1"/>
          </p:nvPr>
        </p:nvSpPr>
        <p:spPr/>
        <p:txBody>
          <a:bodyPr>
            <a:normAutofit fontScale="77500" lnSpcReduction="20000"/>
          </a:bodyPr>
          <a:lstStyle/>
          <a:p>
            <a:endParaRPr lang="en-GB" dirty="0"/>
          </a:p>
          <a:p>
            <a:r>
              <a:rPr lang="en-GB" dirty="0" smtClean="0"/>
              <a:t>This </a:t>
            </a:r>
            <a:r>
              <a:rPr lang="en-GB" dirty="0"/>
              <a:t>is similar to displacement, but takes place when we manage to displace our emotions into a constructive rather than destructive activity.  This might for example be artistic.  Many great artists and musicians have had unhappy lives and have used the medium of art of music to express themselves.  Sport is another example of putting our emotions (e.g. aggression) into something constructive.</a:t>
            </a:r>
          </a:p>
          <a:p>
            <a:endParaRPr lang="en-GB" dirty="0"/>
          </a:p>
          <a:p>
            <a:r>
              <a:rPr lang="en-GB" dirty="0"/>
              <a:t>For example, fixation at the oral stage of development may later lead to seeking oral pleasure as an adult through sucking ones thumb, pen or cigarette.  Also, fixation during the anal stage may cause a person to sublimate their desire to handle faeces with an enjoyment of pottery.</a:t>
            </a:r>
          </a:p>
          <a:p>
            <a:endParaRPr lang="en-GB" dirty="0"/>
          </a:p>
          <a:p>
            <a:r>
              <a:rPr lang="en-GB" dirty="0"/>
              <a:t>Sublimation for Freud was the cornerstone of civilized life, arts and science are all sublimated sexuality.  (NB. this is a value laden concept, based on the aspirations of a European society at the end of the 1800 century).</a:t>
            </a:r>
          </a:p>
          <a:p>
            <a:endParaRPr lang="en-GB" dirty="0"/>
          </a:p>
        </p:txBody>
      </p:sp>
    </p:spTree>
    <p:extLst>
      <p:ext uri="{BB962C8B-B14F-4D97-AF65-F5344CB8AC3E}">
        <p14:creationId xmlns:p14="http://schemas.microsoft.com/office/powerpoint/2010/main" val="9621145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Denial *</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Denial </a:t>
            </a:r>
            <a:r>
              <a:rPr lang="en-GB" dirty="0"/>
              <a:t>involves blocking external events from awareness.  If some situation is just too much to handle, the person just refuses to experience it.  As you might imagine, this is a primitive and dangerous </a:t>
            </a:r>
            <a:r>
              <a:rPr lang="en-GB" dirty="0" smtClean="0"/>
              <a:t>defence </a:t>
            </a:r>
            <a:r>
              <a:rPr lang="en-GB" dirty="0"/>
              <a:t>- no one disregards reality and gets away with it for long!  It can operate by itself or, more commonly, in combination with other, more subtle mechanisms that support it.  For example, smokers may refuse to admit to themselves that smoking is bad for their health.</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9566850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Regression</a:t>
            </a:r>
            <a:br>
              <a:rPr lang="en-GB" dirty="0"/>
            </a:br>
            <a:endParaRPr lang="en-GB" dirty="0"/>
          </a:p>
        </p:txBody>
      </p:sp>
      <p:sp>
        <p:nvSpPr>
          <p:cNvPr id="3" name="Content Placeholder 2"/>
          <p:cNvSpPr>
            <a:spLocks noGrp="1"/>
          </p:cNvSpPr>
          <p:nvPr>
            <p:ph idx="1"/>
          </p:nvPr>
        </p:nvSpPr>
        <p:spPr/>
        <p:txBody>
          <a:bodyPr/>
          <a:lstStyle/>
          <a:p>
            <a:pPr marL="0" indent="0">
              <a:buNone/>
            </a:pPr>
            <a:r>
              <a:rPr lang="en-GB" dirty="0" smtClean="0"/>
              <a:t>This </a:t>
            </a:r>
            <a:r>
              <a:rPr lang="en-GB" dirty="0"/>
              <a:t>is a movement back in psychological time when one is faced with stress.  When we are troubled or frightened, our </a:t>
            </a:r>
            <a:r>
              <a:rPr lang="en-GB" dirty="0" smtClean="0"/>
              <a:t>behaviours </a:t>
            </a:r>
            <a:r>
              <a:rPr lang="en-GB" dirty="0"/>
              <a:t>often become more childish or primitive.  A child may begin to suck their thumb again or wet the bed when they need to spend some time in the hospital.  Teenagers may giggle uncontrollably when introduced into a social situation involving the opposite sex.</a:t>
            </a:r>
          </a:p>
          <a:p>
            <a:endParaRPr lang="en-GB" dirty="0"/>
          </a:p>
        </p:txBody>
      </p:sp>
    </p:spTree>
    <p:extLst>
      <p:ext uri="{BB962C8B-B14F-4D97-AF65-F5344CB8AC3E}">
        <p14:creationId xmlns:p14="http://schemas.microsoft.com/office/powerpoint/2010/main" val="25800250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Rationalization</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Rationalization </a:t>
            </a:r>
            <a:r>
              <a:rPr lang="en-GB" dirty="0"/>
              <a:t>is the cognitive distortion of "the facts" to make an event or an impulse less threatening.  We do it often enough on a fairly conscious level when we provide ourselves with excuses.  But for many people, with sensitive egos, making excuses comes so easy that they never are truly aware of it.  In other words, many of us are quite prepared to believe our lies.</a:t>
            </a:r>
          </a:p>
          <a:p>
            <a:endParaRPr lang="en-GB" dirty="0"/>
          </a:p>
        </p:txBody>
      </p:sp>
    </p:spTree>
    <p:extLst>
      <p:ext uri="{BB962C8B-B14F-4D97-AF65-F5344CB8AC3E}">
        <p14:creationId xmlns:p14="http://schemas.microsoft.com/office/powerpoint/2010/main" val="22036234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Reaction </a:t>
            </a:r>
            <a:r>
              <a:rPr lang="en-GB" dirty="0" smtClean="0"/>
              <a:t>Formation</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This </a:t>
            </a:r>
            <a:r>
              <a:rPr lang="en-GB" dirty="0"/>
              <a:t>is where a person goes beyond denial and behaves in the opposite way to which he or she thinks or feels.  By using the reaction formation the id is satisfied while keeping the ego in ignorance of the true motives.  Conscious feelings are the opposite of the unconscious.  Love - hate.  Shame - disgust and moralizing are reaction formation against sexuality.</a:t>
            </a:r>
          </a:p>
          <a:p>
            <a:endParaRPr lang="en-GB" dirty="0"/>
          </a:p>
          <a:p>
            <a:r>
              <a:rPr lang="en-GB" dirty="0"/>
              <a:t>Usually a reaction formation is marked by showiness and compulsiveness.  For example, Freud claimed that men who are prejudice against homosexuals are making a </a:t>
            </a:r>
            <a:r>
              <a:rPr lang="en-GB" dirty="0" err="1"/>
              <a:t>defense</a:t>
            </a:r>
            <a:r>
              <a:rPr lang="en-GB" dirty="0"/>
              <a:t> against their own homosexual feelings by adopting a harsh anti-homosexual attitude which helps convince them of their heterosexuality.  Other examples include:</a:t>
            </a:r>
          </a:p>
          <a:p>
            <a:endParaRPr lang="en-GB" dirty="0"/>
          </a:p>
          <a:p>
            <a:r>
              <a:rPr lang="en-GB" dirty="0"/>
              <a:t>* The dutiful daughter who loves her mother is reacting to her Oedipus hatred of her mother.</a:t>
            </a:r>
          </a:p>
          <a:p>
            <a:endParaRPr lang="en-GB" dirty="0"/>
          </a:p>
          <a:p>
            <a:r>
              <a:rPr lang="en-GB" dirty="0"/>
              <a:t>* Anal fixation usually leads to meanness, but occasionally a person will react against this (unconsciously) leading to over-generosity.</a:t>
            </a:r>
          </a:p>
          <a:p>
            <a:endParaRPr lang="en-GB" dirty="0"/>
          </a:p>
          <a:p>
            <a:endParaRPr lang="en-GB" dirty="0"/>
          </a:p>
        </p:txBody>
      </p:sp>
    </p:spTree>
    <p:extLst>
      <p:ext uri="{BB962C8B-B14F-4D97-AF65-F5344CB8AC3E}">
        <p14:creationId xmlns:p14="http://schemas.microsoft.com/office/powerpoint/2010/main" val="20458107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Little Hans</a:t>
            </a:r>
            <a:endParaRPr lang="en-GB" dirty="0"/>
          </a:p>
        </p:txBody>
      </p:sp>
      <p:sp>
        <p:nvSpPr>
          <p:cNvPr id="3" name="Content Placeholder 2"/>
          <p:cNvSpPr>
            <a:spLocks noGrp="1"/>
          </p:cNvSpPr>
          <p:nvPr>
            <p:ph idx="1"/>
          </p:nvPr>
        </p:nvSpPr>
        <p:spPr/>
        <p:txBody>
          <a:bodyPr/>
          <a:lstStyle/>
          <a:p>
            <a:r>
              <a:rPr lang="en-GB" dirty="0" smtClean="0"/>
              <a:t>Prep: look up little Hans</a:t>
            </a:r>
            <a:endParaRPr lang="en-GB" dirty="0"/>
          </a:p>
        </p:txBody>
      </p:sp>
    </p:spTree>
    <p:extLst>
      <p:ext uri="{BB962C8B-B14F-4D97-AF65-F5344CB8AC3E}">
        <p14:creationId xmlns:p14="http://schemas.microsoft.com/office/powerpoint/2010/main" val="17815768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Evaluation of the psychoanalytic </a:t>
            </a:r>
            <a:r>
              <a:rPr lang="en-GB" dirty="0" smtClean="0"/>
              <a:t>model</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Strengths</a:t>
            </a:r>
          </a:p>
          <a:p>
            <a:pPr marL="0" indent="0">
              <a:buNone/>
            </a:pPr>
            <a:r>
              <a:rPr lang="en-GB" dirty="0" smtClean="0"/>
              <a:t>The psychodynamic </a:t>
            </a:r>
            <a:r>
              <a:rPr lang="en-GB" dirty="0"/>
              <a:t>model has a number of strengths which account for its enduring popularity:</a:t>
            </a:r>
          </a:p>
          <a:p>
            <a:r>
              <a:rPr lang="en-GB" dirty="0"/>
              <a:t>Many observations of psychodynamic therapists appear to </a:t>
            </a:r>
            <a:r>
              <a:rPr lang="en-GB"/>
              <a:t>be </a:t>
            </a:r>
            <a:r>
              <a:rPr lang="en-GB" smtClean="0"/>
              <a:t>born </a:t>
            </a:r>
            <a:r>
              <a:rPr lang="en-GB" dirty="0"/>
              <a:t>out in everyday life, e.g., defence mechanisms</a:t>
            </a:r>
          </a:p>
          <a:p>
            <a:r>
              <a:rPr lang="en-GB" dirty="0"/>
              <a:t>Many people with psychological disturbances do recollect childhood traumas</a:t>
            </a:r>
          </a:p>
          <a:p>
            <a:r>
              <a:rPr lang="en-GB" dirty="0"/>
              <a:t>Freudian theory provides a comprehensive framework to describe human personality</a:t>
            </a:r>
          </a:p>
          <a:p>
            <a:r>
              <a:rPr lang="en-GB" dirty="0"/>
              <a:t>Freud ‘</a:t>
            </a:r>
            <a:r>
              <a:rPr lang="en-GB" dirty="0" err="1"/>
              <a:t>rehumanised</a:t>
            </a:r>
            <a:r>
              <a:rPr lang="en-GB" dirty="0"/>
              <a:t>’ the distressed, making their suffering more comprehensible to the rest of society</a:t>
            </a:r>
          </a:p>
          <a:p>
            <a:r>
              <a:rPr lang="en-GB" dirty="0"/>
              <a:t>By developing a method of treatment, Freud encouraged a more optimistic view regarding psychological distress. Mental illness could, in some cases at least, be treated!</a:t>
            </a:r>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val="317851035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Weaknesses of the psychoanalytic model are</a:t>
            </a:r>
            <a:r>
              <a:rPr lang="en-GB" dirty="0" smtClean="0"/>
              <a:t>:</a:t>
            </a:r>
            <a:endParaRPr lang="en-GB" dirty="0"/>
          </a:p>
        </p:txBody>
      </p:sp>
      <p:sp>
        <p:nvSpPr>
          <p:cNvPr id="3" name="Content Placeholder 2"/>
          <p:cNvSpPr>
            <a:spLocks noGrp="1"/>
          </p:cNvSpPr>
          <p:nvPr>
            <p:ph idx="1"/>
          </p:nvPr>
        </p:nvSpPr>
        <p:spPr/>
        <p:txBody>
          <a:bodyPr>
            <a:normAutofit/>
          </a:bodyPr>
          <a:lstStyle/>
          <a:p>
            <a:r>
              <a:rPr lang="en-GB" dirty="0" smtClean="0"/>
              <a:t>The </a:t>
            </a:r>
            <a:r>
              <a:rPr lang="en-GB" dirty="0"/>
              <a:t>tendency to ignore the patient’s current problems by focusing on past conflicts (though this is not true of many later versions of psychoanalysis)</a:t>
            </a:r>
          </a:p>
          <a:p>
            <a:r>
              <a:rPr lang="en-GB" dirty="0"/>
              <a:t>A lack of scientific evidence concerning major theoretical assumptions</a:t>
            </a:r>
          </a:p>
          <a:p>
            <a:r>
              <a:rPr lang="en-GB" dirty="0"/>
              <a:t>As the source of many of the conflicts are often parents, there is a tendency to give a lot of responsibility to parents for the psychological health of their children</a:t>
            </a:r>
          </a:p>
          <a:p>
            <a:r>
              <a:rPr lang="en-GB" dirty="0"/>
              <a:t>Psychodynamic theory underestimates the role of situation and context, and overemphasises internal instincts and conflicts </a:t>
            </a:r>
          </a:p>
          <a:p>
            <a:endParaRPr lang="en-GB" dirty="0"/>
          </a:p>
        </p:txBody>
      </p:sp>
    </p:spTree>
    <p:extLst>
      <p:ext uri="{BB962C8B-B14F-4D97-AF65-F5344CB8AC3E}">
        <p14:creationId xmlns:p14="http://schemas.microsoft.com/office/powerpoint/2010/main" val="19368886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a:bodyPr>
          <a:lstStyle/>
          <a:p>
            <a:r>
              <a:rPr lang="en-GB" dirty="0"/>
              <a:t>Outline key features of the psychodynamic approach to </a:t>
            </a:r>
            <a:r>
              <a:rPr lang="en-GB" dirty="0">
                <a:solidFill>
                  <a:srgbClr val="FF0000"/>
                </a:solidFill>
              </a:rPr>
              <a:t>psychopathology</a:t>
            </a:r>
            <a:r>
              <a:rPr lang="en-GB" dirty="0" smtClean="0"/>
              <a:t>.</a:t>
            </a:r>
          </a:p>
          <a:p>
            <a:endParaRPr lang="en-GB" dirty="0"/>
          </a:p>
          <a:p>
            <a:endParaRPr lang="en-GB" dirty="0" smtClean="0"/>
          </a:p>
          <a:p>
            <a:endParaRPr lang="en-GB" dirty="0"/>
          </a:p>
          <a:p>
            <a:r>
              <a:rPr lang="en-GB" dirty="0">
                <a:solidFill>
                  <a:srgbClr val="FF0000"/>
                </a:solidFill>
              </a:rPr>
              <a:t>Psychopathology is a term which refers to either the study of mental illness or mental distress or the manifestation of behaviours and experiences which may be indicative of mental illness or psychological impairment.</a:t>
            </a:r>
            <a:endParaRPr lang="en-GB" dirty="0" smtClean="0">
              <a:solidFill>
                <a:srgbClr val="FF0000"/>
              </a:solidFill>
            </a:endParaRPr>
          </a:p>
          <a:p>
            <a:endParaRPr lang="en-GB" dirty="0"/>
          </a:p>
          <a:p>
            <a:endParaRPr lang="en-GB" dirty="0"/>
          </a:p>
        </p:txBody>
      </p:sp>
    </p:spTree>
    <p:extLst>
      <p:ext uri="{BB962C8B-B14F-4D97-AF65-F5344CB8AC3E}">
        <p14:creationId xmlns:p14="http://schemas.microsoft.com/office/powerpoint/2010/main" val="311398897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Answer</a:t>
            </a:r>
            <a:endParaRPr lang="en-GB" dirty="0"/>
          </a:p>
        </p:txBody>
      </p:sp>
      <p:sp>
        <p:nvSpPr>
          <p:cNvPr id="3" name="Content Placeholder 2"/>
          <p:cNvSpPr>
            <a:spLocks noGrp="1"/>
          </p:cNvSpPr>
          <p:nvPr>
            <p:ph idx="1"/>
          </p:nvPr>
        </p:nvSpPr>
        <p:spPr/>
        <p:txBody>
          <a:bodyPr>
            <a:normAutofit/>
          </a:bodyPr>
          <a:lstStyle/>
          <a:p>
            <a:pPr marL="0" indent="0">
              <a:buNone/>
            </a:pPr>
            <a:r>
              <a:rPr lang="en-GB" dirty="0"/>
              <a:t>Key features include: • Role of the unconscious • Structure of the mind: id, ego, superego • Psychosexual stages of development • Use of defence mechanisms • Early childhood experiences affecting adult behaviour. Breadth/depth trade off; candidates may offer several features in less detail or a few features but in more detail. </a:t>
            </a:r>
            <a:endParaRPr lang="en-GB" dirty="0" smtClean="0"/>
          </a:p>
          <a:p>
            <a:pPr marL="0" indent="0">
              <a:buNone/>
            </a:pPr>
            <a:r>
              <a:rPr lang="en-GB" dirty="0" smtClean="0"/>
              <a:t>Must relate to </a:t>
            </a:r>
            <a:r>
              <a:rPr lang="en-GB" dirty="0"/>
              <a:t> </a:t>
            </a:r>
            <a:r>
              <a:rPr lang="en-GB" u="sng" dirty="0"/>
              <a:t>mental disorders</a:t>
            </a:r>
            <a:endParaRPr lang="en-GB" dirty="0"/>
          </a:p>
        </p:txBody>
      </p:sp>
    </p:spTree>
    <p:extLst>
      <p:ext uri="{BB962C8B-B14F-4D97-AF65-F5344CB8AC3E}">
        <p14:creationId xmlns:p14="http://schemas.microsoft.com/office/powerpoint/2010/main" val="30061634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Psychodynamic Approach </a:t>
            </a:r>
            <a:r>
              <a:rPr lang="en-GB" dirty="0" smtClean="0"/>
              <a:t>Assumptions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Our behaviour </a:t>
            </a:r>
            <a:r>
              <a:rPr lang="en-GB" dirty="0"/>
              <a:t>and feelings are powerfully affected by unconscious motives.</a:t>
            </a:r>
          </a:p>
          <a:p>
            <a:r>
              <a:rPr lang="en-GB" dirty="0" smtClean="0"/>
              <a:t>Our behaviour </a:t>
            </a:r>
            <a:r>
              <a:rPr lang="en-GB" dirty="0"/>
              <a:t>and feelings as adults (including psychological problems) are rooted in our childhood experiences.</a:t>
            </a:r>
          </a:p>
          <a:p>
            <a:r>
              <a:rPr lang="en-GB" dirty="0" smtClean="0"/>
              <a:t>All behaviour </a:t>
            </a:r>
            <a:r>
              <a:rPr lang="en-GB" dirty="0"/>
              <a:t>has a cause (usually unconscious), even slips of the tongue. Therefore all </a:t>
            </a:r>
            <a:r>
              <a:rPr lang="en-GB" dirty="0" smtClean="0"/>
              <a:t>behaviour </a:t>
            </a:r>
            <a:r>
              <a:rPr lang="en-GB" dirty="0"/>
              <a:t>is determined.</a:t>
            </a:r>
          </a:p>
          <a:p>
            <a:r>
              <a:rPr lang="en-GB" dirty="0" smtClean="0"/>
              <a:t>Personality </a:t>
            </a:r>
            <a:r>
              <a:rPr lang="en-GB" dirty="0"/>
              <a:t>is made up of three parts (i.e. tripartite): the id, ego and super-ego.</a:t>
            </a:r>
          </a:p>
          <a:p>
            <a:r>
              <a:rPr lang="en-GB" dirty="0" smtClean="0"/>
              <a:t>Behaviour </a:t>
            </a:r>
            <a:r>
              <a:rPr lang="en-GB" dirty="0"/>
              <a:t>is motivated by two instinctual drives: Eros (the sex drive &amp; life instinct) and Thanatos (the aggressive drive &amp; death instinct). Both these drives come from the “id”.</a:t>
            </a:r>
          </a:p>
          <a:p>
            <a:r>
              <a:rPr lang="en-GB" dirty="0" smtClean="0"/>
              <a:t>Parts </a:t>
            </a:r>
            <a:r>
              <a:rPr lang="en-GB" dirty="0"/>
              <a:t>of the unconscious mind (the id and superego) are in constant conflict with the conscious part of the mind (the ego). This conflict creates anxiety, which could be dealt with by the ego’s use of defence mechanisms.</a:t>
            </a:r>
          </a:p>
          <a:p>
            <a:r>
              <a:rPr lang="en-GB" dirty="0" smtClean="0"/>
              <a:t>Personality</a:t>
            </a:r>
            <a:r>
              <a:rPr lang="en-GB" dirty="0"/>
              <a:t> is shaped as the drives are modified by different conflicts at different times in childhood (during psychosexual development</a:t>
            </a:r>
            <a:r>
              <a:rPr lang="en-GB" dirty="0" smtClean="0"/>
              <a:t>).</a:t>
            </a:r>
            <a:r>
              <a:rPr lang="en-GB" dirty="0"/>
              <a:t/>
            </a:r>
            <a:br>
              <a:rPr lang="en-GB" dirty="0"/>
            </a:br>
            <a:endParaRPr lang="en-GB" dirty="0"/>
          </a:p>
        </p:txBody>
      </p:sp>
    </p:spTree>
    <p:extLst>
      <p:ext uri="{BB962C8B-B14F-4D97-AF65-F5344CB8AC3E}">
        <p14:creationId xmlns:p14="http://schemas.microsoft.com/office/powerpoint/2010/main" val="1668032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Psychodynamic </a:t>
            </a:r>
            <a:r>
              <a:rPr lang="en-GB" dirty="0" smtClean="0"/>
              <a:t>Therapies</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smtClean="0"/>
              <a:t>Psychoanalysis </a:t>
            </a:r>
            <a:r>
              <a:rPr lang="en-GB" dirty="0"/>
              <a:t>involves a range of techniques that aims to </a:t>
            </a:r>
            <a:r>
              <a:rPr lang="en-GB" u="sng" dirty="0"/>
              <a:t>bring material from the unconscious into the conscious. </a:t>
            </a:r>
            <a:endParaRPr lang="en-GB" u="sng" dirty="0" smtClean="0"/>
          </a:p>
          <a:p>
            <a:endParaRPr lang="en-GB" dirty="0"/>
          </a:p>
          <a:p>
            <a:r>
              <a:rPr lang="en-GB" dirty="0" smtClean="0"/>
              <a:t>Free </a:t>
            </a:r>
            <a:r>
              <a:rPr lang="en-GB" dirty="0"/>
              <a:t>Association</a:t>
            </a:r>
          </a:p>
          <a:p>
            <a:pPr lvl="1"/>
            <a:r>
              <a:rPr lang="en-GB" dirty="0"/>
              <a:t>The client is encouraged to express anything that comes into their mind and follow any associations that occur to them. The client must not censor the material, defence mechanisms will be lowered. The therapist identifies key themes from the free association to </a:t>
            </a:r>
            <a:r>
              <a:rPr lang="en-GB" dirty="0" err="1"/>
              <a:t>analyze</a:t>
            </a:r>
            <a:r>
              <a:rPr lang="en-GB" dirty="0"/>
              <a:t> later.</a:t>
            </a:r>
          </a:p>
          <a:p>
            <a:r>
              <a:rPr lang="en-GB" dirty="0"/>
              <a:t>Dream Analysis</a:t>
            </a:r>
          </a:p>
          <a:p>
            <a:pPr lvl="1"/>
            <a:r>
              <a:rPr lang="en-GB" dirty="0"/>
              <a:t>"Dream are the royal road to the unconscious."</a:t>
            </a:r>
          </a:p>
          <a:p>
            <a:pPr lvl="1"/>
            <a:r>
              <a:rPr lang="en-GB" dirty="0"/>
              <a:t>During dreams the barriers to the unconscious are lifted.</a:t>
            </a:r>
          </a:p>
          <a:p>
            <a:pPr lvl="1"/>
            <a:r>
              <a:rPr lang="en-GB" dirty="0"/>
              <a:t>By analysing the dreams they can find out what is in your unconscious.</a:t>
            </a:r>
          </a:p>
          <a:p>
            <a:pPr lvl="1"/>
            <a:r>
              <a:rPr lang="en-GB" dirty="0"/>
              <a:t>Themes are identified and </a:t>
            </a:r>
            <a:r>
              <a:rPr lang="en-GB" dirty="0" err="1"/>
              <a:t>uncoded</a:t>
            </a:r>
            <a:r>
              <a:rPr lang="en-GB" dirty="0"/>
              <a:t>.</a:t>
            </a:r>
          </a:p>
          <a:p>
            <a:pPr lvl="1"/>
            <a:r>
              <a:rPr lang="en-GB" dirty="0"/>
              <a:t>Obvious content - Manifest content.</a:t>
            </a:r>
          </a:p>
          <a:p>
            <a:pPr lvl="1"/>
            <a:r>
              <a:rPr lang="en-GB" dirty="0"/>
              <a:t>Actual meaning lies beneath this - Latent content.</a:t>
            </a:r>
          </a:p>
          <a:p>
            <a:pPr lvl="1"/>
            <a:r>
              <a:rPr lang="en-GB" dirty="0" err="1"/>
              <a:t>Dreamwork</a:t>
            </a:r>
            <a:r>
              <a:rPr lang="en-GB" dirty="0"/>
              <a:t> to the process that turns latent into obvious</a:t>
            </a:r>
            <a:r>
              <a:rPr lang="en-GB" dirty="0" smtClean="0"/>
              <a:t>.</a:t>
            </a:r>
          </a:p>
          <a:p>
            <a:pPr lvl="1"/>
            <a:endParaRPr lang="en-GB" dirty="0"/>
          </a:p>
          <a:p>
            <a:pPr lvl="1"/>
            <a:r>
              <a:rPr lang="pt-BR" dirty="0"/>
              <a:t>R o r s c h a c h  T e s </a:t>
            </a:r>
            <a:r>
              <a:rPr lang="pt-BR" dirty="0" smtClean="0"/>
              <a:t>t </a:t>
            </a:r>
            <a:r>
              <a:rPr lang="en-GB" dirty="0" smtClean="0">
                <a:hlinkClick r:id="rId2"/>
              </a:rPr>
              <a:t>Ink Blots</a:t>
            </a:r>
            <a:r>
              <a:rPr lang="en-GB" dirty="0" smtClean="0"/>
              <a:t> is </a:t>
            </a:r>
            <a:r>
              <a:rPr lang="en-GB" dirty="0"/>
              <a:t>a type of projective </a:t>
            </a:r>
            <a:r>
              <a:rPr lang="en-GB" dirty="0" smtClean="0"/>
              <a:t>test.</a:t>
            </a:r>
          </a:p>
          <a:p>
            <a:pPr lvl="1"/>
            <a:endParaRPr lang="en-GB" dirty="0"/>
          </a:p>
          <a:p>
            <a:pPr lvl="1"/>
            <a:r>
              <a:rPr lang="en-GB" dirty="0" smtClean="0">
                <a:hlinkClick r:id="rId3"/>
              </a:rPr>
              <a:t>Link</a:t>
            </a:r>
            <a:endParaRPr lang="en-GB" dirty="0"/>
          </a:p>
        </p:txBody>
      </p:sp>
    </p:spTree>
    <p:extLst>
      <p:ext uri="{BB962C8B-B14F-4D97-AF65-F5344CB8AC3E}">
        <p14:creationId xmlns:p14="http://schemas.microsoft.com/office/powerpoint/2010/main" val="389642400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991" t="30764" r="5920" b="11074"/>
          <a:stretch/>
        </p:blipFill>
        <p:spPr bwMode="auto">
          <a:xfrm>
            <a:off x="1524001" y="1"/>
            <a:ext cx="9248735"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456525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normAutofit fontScale="92500" lnSpcReduction="20000"/>
          </a:bodyPr>
          <a:lstStyle/>
          <a:p>
            <a:pPr>
              <a:lnSpc>
                <a:spcPct val="80000"/>
              </a:lnSpc>
              <a:buBlip>
                <a:blip r:embed="rId2"/>
              </a:buBlip>
            </a:pPr>
            <a:r>
              <a:rPr lang="en-GB" altLang="en-US" dirty="0"/>
              <a:t>Hugely influential – many psychodynamic terms are in everyday use and Freud was the first to suggest ‘talking therapy’ – the basis for modern counselling</a:t>
            </a:r>
          </a:p>
          <a:p>
            <a:pPr>
              <a:lnSpc>
                <a:spcPct val="80000"/>
              </a:lnSpc>
              <a:buBlip>
                <a:blip r:embed="rId3"/>
              </a:buBlip>
            </a:pPr>
            <a:r>
              <a:rPr lang="en-GB" altLang="en-US" dirty="0"/>
              <a:t>Doesn’t consider the role of adult experiences in abnormality e.g. divorce, bereavement, etc.</a:t>
            </a:r>
          </a:p>
          <a:p>
            <a:pPr>
              <a:lnSpc>
                <a:spcPct val="80000"/>
              </a:lnSpc>
              <a:buBlip>
                <a:blip r:embed="rId3"/>
              </a:buBlip>
            </a:pPr>
            <a:r>
              <a:rPr lang="en-GB" altLang="en-US" dirty="0"/>
              <a:t>Based on case studies – may not be </a:t>
            </a:r>
            <a:r>
              <a:rPr lang="en-GB" altLang="en-US" dirty="0" err="1"/>
              <a:t>generalisable</a:t>
            </a:r>
            <a:r>
              <a:rPr lang="en-GB" altLang="en-US" dirty="0"/>
              <a:t> to general population</a:t>
            </a:r>
          </a:p>
          <a:p>
            <a:pPr>
              <a:lnSpc>
                <a:spcPct val="80000"/>
              </a:lnSpc>
              <a:buBlip>
                <a:blip r:embed="rId3"/>
              </a:buBlip>
            </a:pPr>
            <a:r>
              <a:rPr lang="en-GB" altLang="en-US" dirty="0"/>
              <a:t>Blames parents for mental illness – consequences of their child rearing practices e.g. potty training </a:t>
            </a:r>
          </a:p>
          <a:p>
            <a:pPr>
              <a:lnSpc>
                <a:spcPct val="80000"/>
              </a:lnSpc>
              <a:buBlip>
                <a:blip r:embed="rId3"/>
              </a:buBlip>
            </a:pPr>
            <a:r>
              <a:rPr lang="en-GB" altLang="en-US" dirty="0"/>
              <a:t>Case studies use retrospective self report data – P’s may not be truthful/may not remember accurately</a:t>
            </a:r>
          </a:p>
          <a:p>
            <a:pPr>
              <a:lnSpc>
                <a:spcPct val="80000"/>
              </a:lnSpc>
              <a:buBlip>
                <a:blip r:embed="rId3"/>
              </a:buBlip>
            </a:pPr>
            <a:r>
              <a:rPr lang="en-GB" altLang="en-US" dirty="0"/>
              <a:t>Criticised as being unscientific because much of the theory is impossible to measure (not observable) </a:t>
            </a:r>
          </a:p>
          <a:p>
            <a:pPr>
              <a:lnSpc>
                <a:spcPct val="80000"/>
              </a:lnSpc>
              <a:buBlip>
                <a:blip r:embed="rId3"/>
              </a:buBlip>
            </a:pPr>
            <a:r>
              <a:rPr lang="en-GB" altLang="en-US" dirty="0"/>
              <a:t>Often accused of being deterministic because it suggests that we have no control over our adult life – it is predetermined by childhood experiences </a:t>
            </a:r>
          </a:p>
          <a:p>
            <a:endParaRPr lang="en-GB" dirty="0"/>
          </a:p>
        </p:txBody>
      </p:sp>
    </p:spTree>
    <p:extLst>
      <p:ext uri="{BB962C8B-B14F-4D97-AF65-F5344CB8AC3E}">
        <p14:creationId xmlns:p14="http://schemas.microsoft.com/office/powerpoint/2010/main" val="31599277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Psychoanalysis is a beneficial therapy for some people. However, as with all therapies, it has limitations. Evaluate psychoanalysis as a therapy</a:t>
            </a:r>
          </a:p>
        </p:txBody>
      </p:sp>
    </p:spTree>
    <p:extLst>
      <p:ext uri="{BB962C8B-B14F-4D97-AF65-F5344CB8AC3E}">
        <p14:creationId xmlns:p14="http://schemas.microsoft.com/office/powerpoint/2010/main" val="188813703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a:bodyPr>
          <a:lstStyle/>
          <a:p>
            <a:r>
              <a:rPr lang="en-GB" dirty="0"/>
              <a:t>The evaluation might consider: </a:t>
            </a:r>
            <a:endParaRPr lang="en-GB" dirty="0" smtClean="0"/>
          </a:p>
          <a:p>
            <a:pPr lvl="1"/>
            <a:r>
              <a:rPr lang="en-GB" dirty="0" smtClean="0"/>
              <a:t>Therapy </a:t>
            </a:r>
            <a:r>
              <a:rPr lang="en-GB" dirty="0"/>
              <a:t>is very time-consuming and is unlikely to provide answers quickly. </a:t>
            </a:r>
            <a:endParaRPr lang="en-GB" dirty="0" smtClean="0"/>
          </a:p>
          <a:p>
            <a:pPr lvl="1"/>
            <a:r>
              <a:rPr lang="en-GB" dirty="0" smtClean="0"/>
              <a:t>People </a:t>
            </a:r>
            <a:r>
              <a:rPr lang="en-GB" dirty="0"/>
              <a:t>must be prepared to invest a lot of time and money into the therapy; they must be motivated. </a:t>
            </a:r>
            <a:endParaRPr lang="en-GB" dirty="0" smtClean="0"/>
          </a:p>
          <a:p>
            <a:pPr lvl="1"/>
            <a:r>
              <a:rPr lang="en-GB" dirty="0" smtClean="0"/>
              <a:t>They </a:t>
            </a:r>
            <a:r>
              <a:rPr lang="en-GB" dirty="0"/>
              <a:t>might discover some painful and unpleasant memories that had been repressed, which causes them more distress. </a:t>
            </a:r>
            <a:endParaRPr lang="en-GB" dirty="0" smtClean="0"/>
          </a:p>
          <a:p>
            <a:pPr lvl="1"/>
            <a:r>
              <a:rPr lang="en-GB" dirty="0" smtClean="0"/>
              <a:t>This </a:t>
            </a:r>
            <a:r>
              <a:rPr lang="en-GB" dirty="0"/>
              <a:t>type of therapy does not work for all people and for all types of disorders. Evaluation which is focused on the psychodynamic approach can be credited as long as it is used to evaluate the therapy.</a:t>
            </a:r>
          </a:p>
        </p:txBody>
      </p:sp>
    </p:spTree>
    <p:extLst>
      <p:ext uri="{BB962C8B-B14F-4D97-AF65-F5344CB8AC3E}">
        <p14:creationId xmlns:p14="http://schemas.microsoft.com/office/powerpoint/2010/main" val="283647606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a:bodyPr>
          <a:lstStyle/>
          <a:p>
            <a:pPr marL="0" indent="0">
              <a:buNone/>
            </a:pPr>
            <a:r>
              <a:rPr lang="en-GB" dirty="0"/>
              <a:t>There are various types of psychological therapy for treating abnormality. </a:t>
            </a:r>
            <a:endParaRPr lang="en-GB" dirty="0" smtClean="0"/>
          </a:p>
          <a:p>
            <a:pPr lvl="1"/>
            <a:r>
              <a:rPr lang="en-GB" dirty="0" smtClean="0"/>
              <a:t>12 </a:t>
            </a:r>
            <a:r>
              <a:rPr lang="en-GB" dirty="0"/>
              <a:t>(a) Outline what is involved in psychoanalysis. </a:t>
            </a:r>
          </a:p>
        </p:txBody>
      </p:sp>
    </p:spTree>
    <p:extLst>
      <p:ext uri="{BB962C8B-B14F-4D97-AF65-F5344CB8AC3E}">
        <p14:creationId xmlns:p14="http://schemas.microsoft.com/office/powerpoint/2010/main" val="155892656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a:t>Psychoanalysis involves a range of techniques that aims to bring material from the unconscious into the conscious. These could include free association, dream analysis and projective tests. </a:t>
            </a:r>
          </a:p>
        </p:txBody>
      </p:sp>
    </p:spTree>
    <p:extLst>
      <p:ext uri="{BB962C8B-B14F-4D97-AF65-F5344CB8AC3E}">
        <p14:creationId xmlns:p14="http://schemas.microsoft.com/office/powerpoint/2010/main" val="110577555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Outline two techniques used in </a:t>
            </a:r>
            <a:r>
              <a:rPr lang="en-GB" dirty="0" smtClean="0"/>
              <a:t>psychoanalysis. 4</a:t>
            </a:r>
            <a:endParaRPr lang="en-GB" dirty="0"/>
          </a:p>
          <a:p>
            <a:endParaRPr lang="en-GB" dirty="0"/>
          </a:p>
        </p:txBody>
      </p:sp>
    </p:spTree>
    <p:extLst>
      <p:ext uri="{BB962C8B-B14F-4D97-AF65-F5344CB8AC3E}">
        <p14:creationId xmlns:p14="http://schemas.microsoft.com/office/powerpoint/2010/main" val="220851972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a:bodyPr>
          <a:lstStyle/>
          <a:p>
            <a:pPr marL="0" indent="0">
              <a:buNone/>
            </a:pPr>
            <a:r>
              <a:rPr lang="en-GB" dirty="0"/>
              <a:t>Psychoanalysis involves a range of techniques that aims to bring material from the unconscious into the conscious. These could include free association, dream analysis and projective tests</a:t>
            </a:r>
            <a:r>
              <a:rPr lang="en-GB" dirty="0" smtClean="0"/>
              <a:t>. However</a:t>
            </a:r>
            <a:r>
              <a:rPr lang="en-GB" dirty="0"/>
              <a:t>, examiners should be mindful that psychoanalysis is a broad term and can include a wide range of different techniques. Students must offer two different techniques; they do not have to be outlined in equal detail. If only one technique, maximum 2 marks.</a:t>
            </a:r>
          </a:p>
        </p:txBody>
      </p:sp>
    </p:spTree>
    <p:extLst>
      <p:ext uri="{BB962C8B-B14F-4D97-AF65-F5344CB8AC3E}">
        <p14:creationId xmlns:p14="http://schemas.microsoft.com/office/powerpoint/2010/main" val="98224946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Humanistic psychology: </a:t>
            </a:r>
            <a:endParaRPr lang="en-GB" dirty="0"/>
          </a:p>
        </p:txBody>
      </p:sp>
      <p:sp>
        <p:nvSpPr>
          <p:cNvPr id="3" name="Content Placeholder 2"/>
          <p:cNvSpPr>
            <a:spLocks noGrp="1"/>
          </p:cNvSpPr>
          <p:nvPr>
            <p:ph idx="1"/>
          </p:nvPr>
        </p:nvSpPr>
        <p:spPr/>
        <p:txBody>
          <a:bodyPr/>
          <a:lstStyle/>
          <a:p>
            <a:pPr marL="0" indent="0">
              <a:buNone/>
            </a:pPr>
            <a:r>
              <a:rPr lang="en-GB" dirty="0" smtClean="0"/>
              <a:t>free will, self-actualisation and Maslow’s hierarchy of needs, focus on the self, congruence, the role of conditions of worth. The influence on counselling psychology.</a:t>
            </a:r>
          </a:p>
          <a:p>
            <a:endParaRPr lang="en-GB" dirty="0"/>
          </a:p>
        </p:txBody>
      </p:sp>
    </p:spTree>
    <p:extLst>
      <p:ext uri="{BB962C8B-B14F-4D97-AF65-F5344CB8AC3E}">
        <p14:creationId xmlns:p14="http://schemas.microsoft.com/office/powerpoint/2010/main" val="218402864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will</a:t>
            </a:r>
          </a:p>
        </p:txBody>
      </p:sp>
      <p:sp>
        <p:nvSpPr>
          <p:cNvPr id="3" name="Content Placeholder 2"/>
          <p:cNvSpPr>
            <a:spLocks noGrp="1"/>
          </p:cNvSpPr>
          <p:nvPr>
            <p:ph idx="1"/>
          </p:nvPr>
        </p:nvSpPr>
        <p:spPr/>
        <p:txBody>
          <a:bodyPr>
            <a:normAutofit fontScale="77500" lnSpcReduction="20000"/>
          </a:bodyPr>
          <a:lstStyle/>
          <a:p>
            <a:r>
              <a:rPr lang="en-GB" dirty="0"/>
              <a:t> </a:t>
            </a:r>
            <a:r>
              <a:rPr lang="en-GB" dirty="0" smtClean="0"/>
              <a:t>Not </a:t>
            </a:r>
            <a:r>
              <a:rPr lang="en-GB" dirty="0"/>
              <a:t>all </a:t>
            </a:r>
            <a:r>
              <a:rPr lang="en-GB" dirty="0" smtClean="0"/>
              <a:t>behaviour </a:t>
            </a:r>
            <a:r>
              <a:rPr lang="en-GB" dirty="0"/>
              <a:t>is </a:t>
            </a:r>
            <a:r>
              <a:rPr lang="en-GB" dirty="0" smtClean="0"/>
              <a:t>determined</a:t>
            </a:r>
          </a:p>
          <a:p>
            <a:endParaRPr lang="en-GB" dirty="0"/>
          </a:p>
          <a:p>
            <a:r>
              <a:rPr lang="en-GB" dirty="0" smtClean="0"/>
              <a:t>EG: when </a:t>
            </a:r>
            <a:r>
              <a:rPr lang="en-GB" dirty="0"/>
              <a:t>two chemicals react there is no sense in imagining that they could behave in any other way than the way they do. However when two people come together they could agree, fall out, come to a compromise, start a fight and so on. The permutations are endless and in order to understand their </a:t>
            </a:r>
            <a:r>
              <a:rPr lang="en-GB" dirty="0" smtClean="0"/>
              <a:t>behaviour </a:t>
            </a:r>
            <a:r>
              <a:rPr lang="en-GB" dirty="0"/>
              <a:t>we would need to understand what each party to the relationship chooses to do</a:t>
            </a:r>
            <a:r>
              <a:rPr lang="en-GB" dirty="0" smtClean="0"/>
              <a:t>.</a:t>
            </a:r>
            <a:endParaRPr lang="en-GB" dirty="0"/>
          </a:p>
          <a:p>
            <a:endParaRPr lang="en-GB" dirty="0" smtClean="0"/>
          </a:p>
          <a:p>
            <a:r>
              <a:rPr lang="en-GB" dirty="0" smtClean="0"/>
              <a:t>Personal </a:t>
            </a:r>
            <a:r>
              <a:rPr lang="en-GB" dirty="0"/>
              <a:t>agency is the humanistic term for the exercise of free will.  Personal agency refers to the choices we make in life, the paths we go down and their consequences</a:t>
            </a:r>
            <a:r>
              <a:rPr lang="en-GB" dirty="0" smtClean="0"/>
              <a:t>.</a:t>
            </a:r>
          </a:p>
          <a:p>
            <a:endParaRPr lang="en-GB" dirty="0"/>
          </a:p>
          <a:p>
            <a:r>
              <a:rPr lang="en-GB" dirty="0" smtClean="0"/>
              <a:t>Free will </a:t>
            </a:r>
            <a:r>
              <a:rPr lang="en-GB" dirty="0"/>
              <a:t>is </a:t>
            </a:r>
            <a:r>
              <a:rPr lang="en-GB" dirty="0" smtClean="0"/>
              <a:t>necessary </a:t>
            </a:r>
            <a:r>
              <a:rPr lang="en-GB" dirty="0"/>
              <a:t>if we are to become fully functional human beings. </a:t>
            </a:r>
            <a:r>
              <a:rPr lang="en-GB" dirty="0" smtClean="0"/>
              <a:t>Maslow and Rogers see </a:t>
            </a:r>
            <a:r>
              <a:rPr lang="en-GB" dirty="0"/>
              <a:t>self-actualisation as a unique human need and form of motivation setting us apart from all other species. </a:t>
            </a:r>
          </a:p>
        </p:txBody>
      </p:sp>
    </p:spTree>
    <p:extLst>
      <p:ext uri="{BB962C8B-B14F-4D97-AF65-F5344CB8AC3E}">
        <p14:creationId xmlns:p14="http://schemas.microsoft.com/office/powerpoint/2010/main" val="220230746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r>
              <a:rPr lang="en-GB" dirty="0" smtClean="0"/>
              <a:t>Self-actualisation </a:t>
            </a:r>
            <a:endParaRPr lang="en-GB" dirty="0"/>
          </a:p>
        </p:txBody>
      </p:sp>
      <p:sp>
        <p:nvSpPr>
          <p:cNvPr id="3" name="Content Placeholder 2"/>
          <p:cNvSpPr>
            <a:spLocks noGrp="1"/>
          </p:cNvSpPr>
          <p:nvPr>
            <p:ph idx="1"/>
          </p:nvPr>
        </p:nvSpPr>
        <p:spPr>
          <a:xfrm>
            <a:off x="335280" y="1690688"/>
            <a:ext cx="11694160" cy="4689475"/>
          </a:xfrm>
        </p:spPr>
        <p:txBody>
          <a:bodyPr>
            <a:normAutofit/>
          </a:bodyPr>
          <a:lstStyle/>
          <a:p>
            <a:pPr marL="0" indent="0">
              <a:buNone/>
            </a:pPr>
            <a:r>
              <a:rPr lang="en-GB" sz="2400" dirty="0" smtClean="0"/>
              <a:t>The</a:t>
            </a:r>
            <a:r>
              <a:rPr lang="en-GB" sz="2400" dirty="0"/>
              <a:t> achievement of one's full potential through </a:t>
            </a:r>
            <a:r>
              <a:rPr lang="en-GB" sz="2400" dirty="0" smtClean="0"/>
              <a:t>creativity, independence,</a:t>
            </a:r>
            <a:r>
              <a:rPr lang="en-GB" sz="2400" dirty="0"/>
              <a:t> spontaneity, and </a:t>
            </a:r>
            <a:r>
              <a:rPr lang="en-GB" sz="2400" dirty="0" smtClean="0"/>
              <a:t>a</a:t>
            </a:r>
            <a:r>
              <a:rPr lang="en-GB" sz="2400" dirty="0"/>
              <a:t> </a:t>
            </a:r>
            <a:r>
              <a:rPr lang="en-GB" sz="2400" dirty="0" smtClean="0"/>
              <a:t>grasp of the real world.</a:t>
            </a:r>
          </a:p>
          <a:p>
            <a:pPr marL="0" indent="0">
              <a:buNone/>
            </a:pPr>
            <a:endParaRPr lang="en-GB" sz="2400" dirty="0"/>
          </a:p>
          <a:p>
            <a:pPr marL="0" indent="0">
              <a:buNone/>
            </a:pPr>
            <a:r>
              <a:rPr lang="en-GB" sz="2400" dirty="0"/>
              <a:t>Maslow describes </a:t>
            </a:r>
            <a:r>
              <a:rPr lang="en-GB" sz="2400" dirty="0" smtClean="0"/>
              <a:t>self-actualization as </a:t>
            </a:r>
            <a:r>
              <a:rPr lang="en-GB" sz="2400" dirty="0"/>
              <a:t>the pinnacle need. Self-actualization occurs when you maximize your potential, doing the best that you are capable of doing. Maslow studied individuals whom he believed to be self-actualized, including Abraham Lincoln, Thomas Jefferson, and Albert Einstein, to derive the common characteristics of the self-actualized person. Here are a selection of the most important characteristics, from his book </a:t>
            </a:r>
            <a:r>
              <a:rPr lang="en-GB" sz="2400" i="1" dirty="0"/>
              <a:t>Motivation and Personality</a:t>
            </a:r>
            <a:r>
              <a:rPr lang="en-GB" sz="2400" dirty="0"/>
              <a:t>:</a:t>
            </a:r>
          </a:p>
        </p:txBody>
      </p:sp>
    </p:spTree>
    <p:extLst>
      <p:ext uri="{BB962C8B-B14F-4D97-AF65-F5344CB8AC3E}">
        <p14:creationId xmlns:p14="http://schemas.microsoft.com/office/powerpoint/2010/main" val="56093627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GB" sz="3200" dirty="0"/>
              <a:t>Here are a selection of the most important characteristics, from his book </a:t>
            </a:r>
            <a:r>
              <a:rPr lang="en-GB" sz="3200" i="1" dirty="0"/>
              <a:t>Motivation and Personality</a:t>
            </a:r>
            <a:r>
              <a:rPr lang="en-GB" sz="3200" dirty="0"/>
              <a:t>:</a:t>
            </a:r>
          </a:p>
        </p:txBody>
      </p:sp>
      <p:sp>
        <p:nvSpPr>
          <p:cNvPr id="3" name="Content Placeholder 2"/>
          <p:cNvSpPr>
            <a:spLocks noGrp="1"/>
          </p:cNvSpPr>
          <p:nvPr>
            <p:ph idx="1"/>
          </p:nvPr>
        </p:nvSpPr>
        <p:spPr/>
        <p:txBody>
          <a:bodyPr/>
          <a:lstStyle/>
          <a:p>
            <a:pPr marL="0" indent="0">
              <a:buNone/>
            </a:pPr>
            <a:r>
              <a:rPr lang="en-GB" dirty="0"/>
              <a:t>1) Self-actualized people embrace the unknown and the ambiguous.</a:t>
            </a:r>
          </a:p>
          <a:p>
            <a:pPr marL="0" indent="0">
              <a:buNone/>
            </a:pPr>
            <a:endParaRPr lang="en-GB" dirty="0"/>
          </a:p>
          <a:p>
            <a:pPr marL="0" indent="0">
              <a:buNone/>
            </a:pPr>
            <a:r>
              <a:rPr lang="en-GB" dirty="0"/>
              <a:t>They are not threatened or afraid of it; instead, they accept it, are comfortable with it and are often attracted by it. They do not cling to the familiar. Maslow quotes Einstein:</a:t>
            </a:r>
          </a:p>
          <a:p>
            <a:pPr marL="0" indent="0">
              <a:buNone/>
            </a:pPr>
            <a:endParaRPr lang="en-GB" dirty="0"/>
          </a:p>
          <a:p>
            <a:pPr marL="0" indent="0">
              <a:buNone/>
            </a:pPr>
            <a:r>
              <a:rPr lang="en-GB" dirty="0"/>
              <a:t>“The most beautiful thing we can experience is the mysterious.”</a:t>
            </a:r>
          </a:p>
        </p:txBody>
      </p:sp>
    </p:spTree>
    <p:extLst>
      <p:ext uri="{BB962C8B-B14F-4D97-AF65-F5344CB8AC3E}">
        <p14:creationId xmlns:p14="http://schemas.microsoft.com/office/powerpoint/2010/main" val="78734245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pPr marL="0" indent="0">
              <a:buNone/>
            </a:pPr>
            <a:r>
              <a:rPr lang="en-GB" dirty="0"/>
              <a:t>2) They accept themselves, together with all their flaws.</a:t>
            </a:r>
          </a:p>
          <a:p>
            <a:pPr marL="0" indent="0">
              <a:buNone/>
            </a:pPr>
            <a:endParaRPr lang="en-GB" dirty="0"/>
          </a:p>
          <a:p>
            <a:pPr marL="0" indent="0">
              <a:buNone/>
            </a:pPr>
            <a:r>
              <a:rPr lang="en-GB" dirty="0"/>
              <a:t>She perceives herself as she is, and not as she would prefer herself to be. With a high level of self-acceptance, she lacks defensiveness, pose or artificiality. Eventually, shortcomings come to be seen not as shortcomings at all, but simply as neutral personal characteristics.</a:t>
            </a:r>
          </a:p>
          <a:p>
            <a:pPr marL="0" indent="0">
              <a:buNone/>
            </a:pPr>
            <a:endParaRPr lang="en-GB" dirty="0"/>
          </a:p>
          <a:p>
            <a:pPr marL="0" indent="0">
              <a:buNone/>
            </a:pPr>
            <a:r>
              <a:rPr lang="en-GB" dirty="0"/>
              <a:t>“They can accept their own human nature in the stoic style, with all its shortcomings, with all its discrepancies from the ideal image without feeling real concern [...] One does not complain about water because it is wet, or about rocks because they are hard [...] simply noting and observing what is the case, without either arguing the matter or demanding that it be otherwise.”</a:t>
            </a:r>
          </a:p>
          <a:p>
            <a:pPr marL="0" indent="0">
              <a:buNone/>
            </a:pPr>
            <a:endParaRPr lang="en-GB" dirty="0"/>
          </a:p>
          <a:p>
            <a:pPr marL="0" indent="0">
              <a:buNone/>
            </a:pPr>
            <a:r>
              <a:rPr lang="en-GB" dirty="0"/>
              <a:t>Nonetheless, while self-actualized people are accepting of shortcomings that are immutable, they do </a:t>
            </a:r>
            <a:r>
              <a:rPr lang="en-GB" dirty="0" smtClean="0"/>
              <a:t>not feel </a:t>
            </a:r>
            <a:r>
              <a:rPr lang="en-GB" dirty="0"/>
              <a:t>ashamed or regretful about changeable deficits and bad habits.</a:t>
            </a:r>
          </a:p>
        </p:txBody>
      </p:sp>
    </p:spTree>
    <p:extLst>
      <p:ext uri="{BB962C8B-B14F-4D97-AF65-F5344CB8AC3E}">
        <p14:creationId xmlns:p14="http://schemas.microsoft.com/office/powerpoint/2010/main" val="34439501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3) They prioritize and enjoy the journey, not just the destination.</a:t>
            </a:r>
          </a:p>
          <a:p>
            <a:pPr marL="0" indent="0">
              <a:buNone/>
            </a:pPr>
            <a:endParaRPr lang="en-GB" dirty="0"/>
          </a:p>
          <a:p>
            <a:pPr marL="0" indent="0">
              <a:buNone/>
            </a:pPr>
            <a:r>
              <a:rPr lang="en-GB" dirty="0"/>
              <a:t>“[They] often [regard] as ends in themselves many experiences and activities that are, for other people, only means. Our subjects are somewhat more likely to appreciate for its own sake, and in an absolute way, the doing itself; they can often enjoy for its, own sake the getting to some place as well as the arriving. It is occasionally possible for them to make out of the most trivial and routine activity an intrinsically enjoyable game or dance or play.”</a:t>
            </a:r>
          </a:p>
        </p:txBody>
      </p:sp>
    </p:spTree>
    <p:extLst>
      <p:ext uri="{BB962C8B-B14F-4D97-AF65-F5344CB8AC3E}">
        <p14:creationId xmlns:p14="http://schemas.microsoft.com/office/powerpoint/2010/main" val="352637841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pPr marL="0" indent="0">
              <a:buNone/>
            </a:pPr>
            <a:r>
              <a:rPr lang="en-GB" dirty="0"/>
              <a:t>4) While they are inherently unconventional, they do not seek to shock or disturb.</a:t>
            </a:r>
          </a:p>
          <a:p>
            <a:pPr marL="0" indent="0">
              <a:buNone/>
            </a:pPr>
            <a:endParaRPr lang="en-GB" dirty="0"/>
          </a:p>
          <a:p>
            <a:pPr marL="0" indent="0">
              <a:buNone/>
            </a:pPr>
            <a:r>
              <a:rPr lang="en-GB" dirty="0"/>
              <a:t>Unlike the average rebel, the self-actualized person recognizes:</a:t>
            </a:r>
          </a:p>
          <a:p>
            <a:pPr marL="0" indent="0">
              <a:buNone/>
            </a:pPr>
            <a:endParaRPr lang="en-GB" dirty="0"/>
          </a:p>
          <a:p>
            <a:pPr marL="0" indent="0">
              <a:buNone/>
            </a:pPr>
            <a:r>
              <a:rPr lang="en-GB" dirty="0"/>
              <a:t>“... the world of people in which he lives could not understand or accept [his unconventionality], and since he has no wish to hurt them or to fight with them over every triviality, he will go through the ceremonies and rituals of convention with a </a:t>
            </a:r>
            <a:r>
              <a:rPr lang="en-GB" dirty="0" smtClean="0"/>
              <a:t>good-humoured </a:t>
            </a:r>
            <a:r>
              <a:rPr lang="en-GB" dirty="0"/>
              <a:t>shrug and with the best possible grace [... Self-actualized people would] usually behave in a conventional fashion simply because no great issues are involved or because they know people will be hurt or embarrassed by any other kind of </a:t>
            </a:r>
            <a:r>
              <a:rPr lang="en-GB" dirty="0" smtClean="0"/>
              <a:t>behaviour.”</a:t>
            </a:r>
            <a:endParaRPr lang="en-GB" dirty="0"/>
          </a:p>
        </p:txBody>
      </p:sp>
    </p:spTree>
    <p:extLst>
      <p:ext uri="{BB962C8B-B14F-4D97-AF65-F5344CB8AC3E}">
        <p14:creationId xmlns:p14="http://schemas.microsoft.com/office/powerpoint/2010/main" val="152916452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5) They are motivated by growth, not by the satisfaction of needs.</a:t>
            </a:r>
          </a:p>
          <a:p>
            <a:pPr marL="0" indent="0">
              <a:buNone/>
            </a:pPr>
            <a:r>
              <a:rPr lang="en-GB" dirty="0"/>
              <a:t>While most people are still struggling in the lower rungs of the ‘Hierarchy of Needs,’ the self-actualized person is focused on personal growth.</a:t>
            </a:r>
          </a:p>
          <a:p>
            <a:pPr marL="0" indent="0">
              <a:buNone/>
            </a:pPr>
            <a:endParaRPr lang="en-GB" dirty="0"/>
          </a:p>
          <a:p>
            <a:pPr marL="0" indent="0">
              <a:buNone/>
            </a:pPr>
            <a:r>
              <a:rPr lang="en-GB" dirty="0"/>
              <a:t>“Our subjects no longer strive in the ordinary sense, but rather develop. They attempt to grow to perfection and to develop more and more fully in their own style. The motivation of ordinary men is a striving for the basic need gratifications that they lack.”</a:t>
            </a:r>
          </a:p>
        </p:txBody>
      </p:sp>
    </p:spTree>
    <p:extLst>
      <p:ext uri="{BB962C8B-B14F-4D97-AF65-F5344CB8AC3E}">
        <p14:creationId xmlns:p14="http://schemas.microsoft.com/office/powerpoint/2010/main" val="385704575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6) Self-actualized people have purpose.</a:t>
            </a:r>
          </a:p>
          <a:p>
            <a:endParaRPr lang="en-GB" dirty="0"/>
          </a:p>
          <a:p>
            <a:r>
              <a:rPr lang="en-GB" dirty="0"/>
              <a:t>“[They have] some mission in life, some task to </a:t>
            </a:r>
            <a:r>
              <a:rPr lang="en-GB" dirty="0" smtClean="0"/>
              <a:t>fulfil, </a:t>
            </a:r>
            <a:r>
              <a:rPr lang="en-GB" dirty="0"/>
              <a:t>some problem outside themselves which enlists much of their energies. [...] This is not necessarily a task that they would prefer or choose for themselves; it may be a task that they feel is their responsibility, duty, or obligation. [...] In general these tasks are </a:t>
            </a:r>
            <a:r>
              <a:rPr lang="en-GB" dirty="0" smtClean="0"/>
              <a:t>non-personal </a:t>
            </a:r>
            <a:r>
              <a:rPr lang="en-GB" dirty="0"/>
              <a:t>or unselfish, concerned rather with the good of mankind in general.”</a:t>
            </a:r>
          </a:p>
        </p:txBody>
      </p:sp>
    </p:spTree>
    <p:extLst>
      <p:ext uri="{BB962C8B-B14F-4D97-AF65-F5344CB8AC3E}">
        <p14:creationId xmlns:p14="http://schemas.microsoft.com/office/powerpoint/2010/main" val="412065497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dirty="0"/>
              <a:t>7) They are not troubled by the small things.</a:t>
            </a:r>
          </a:p>
          <a:p>
            <a:pPr marL="0" indent="0">
              <a:buNone/>
            </a:pPr>
            <a:endParaRPr lang="en-GB" dirty="0"/>
          </a:p>
          <a:p>
            <a:pPr marL="0" indent="0">
              <a:buNone/>
            </a:pPr>
            <a:r>
              <a:rPr lang="en-GB" dirty="0"/>
              <a:t>Instead, they focus on the bigger picture.</a:t>
            </a:r>
          </a:p>
          <a:p>
            <a:pPr marL="0" indent="0">
              <a:buNone/>
            </a:pPr>
            <a:endParaRPr lang="en-GB" dirty="0"/>
          </a:p>
          <a:p>
            <a:pPr marL="0" indent="0">
              <a:buNone/>
            </a:pPr>
            <a:r>
              <a:rPr lang="en-GB" dirty="0"/>
              <a:t>“They seem never to get so close to the trees that they fail to see the forest. They work within a framework of values that are broad and not petty, universal and not local, and in terms of a century rather than the moment.[...] This impression of being above small things [...] seems to impart a certain serenity and lack of worry over immediate concerns that make life easier not only for themselves but for all who are associated with them.”</a:t>
            </a:r>
          </a:p>
        </p:txBody>
      </p:sp>
    </p:spTree>
    <p:extLst>
      <p:ext uri="{BB962C8B-B14F-4D97-AF65-F5344CB8AC3E}">
        <p14:creationId xmlns:p14="http://schemas.microsoft.com/office/powerpoint/2010/main" val="366917143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dirty="0"/>
              <a:t>8) Self-actualized people are grateful.</a:t>
            </a:r>
          </a:p>
          <a:p>
            <a:pPr marL="0" indent="0">
              <a:buNone/>
            </a:pPr>
            <a:r>
              <a:rPr lang="en-GB" dirty="0"/>
              <a:t>They do not take their blessings for granted, and by doing so, maintain a fresh sense of wonder towards the universe.</a:t>
            </a:r>
          </a:p>
          <a:p>
            <a:pPr marL="0" indent="0">
              <a:buNone/>
            </a:pPr>
            <a:endParaRPr lang="en-GB" dirty="0"/>
          </a:p>
          <a:p>
            <a:pPr marL="0" indent="0">
              <a:buNone/>
            </a:pPr>
            <a:r>
              <a:rPr lang="en-GB" dirty="0"/>
              <a:t>“Self-actualizing people have the wonderful capacity to appreciate again and again, freshly and naïvely, the basic goods of life, with awe, pleasure, wonder, and even ecstasy, however stale these experiences may have become to others [...] Thus for such a person, any sunset may be as beautiful as the first one, any flower may be of breath-taking loveliness, even after he has seen a million flowers. [...] For such people, even the casual workaday, moment-to-moment business of living can be thrilling.”</a:t>
            </a:r>
          </a:p>
        </p:txBody>
      </p:sp>
    </p:spTree>
    <p:extLst>
      <p:ext uri="{BB962C8B-B14F-4D97-AF65-F5344CB8AC3E}">
        <p14:creationId xmlns:p14="http://schemas.microsoft.com/office/powerpoint/2010/main" val="218431408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marL="0" indent="0">
              <a:buNone/>
            </a:pPr>
            <a:r>
              <a:rPr lang="en-GB" dirty="0"/>
              <a:t>9) They share deep relationships with a few, but also feel identification and affection towards the entire human race.</a:t>
            </a:r>
          </a:p>
          <a:p>
            <a:pPr marL="0" indent="0">
              <a:buNone/>
            </a:pPr>
            <a:endParaRPr lang="en-GB" dirty="0"/>
          </a:p>
          <a:p>
            <a:pPr marL="0" indent="0">
              <a:buNone/>
            </a:pPr>
            <a:r>
              <a:rPr lang="en-GB" dirty="0"/>
              <a:t>“Self-actualizing people have deeper and more profound interpersonal relations than any other adults [...] They are capable of more fusion, greater love, more perfect identification, more obliteration of the ego boundaries than other people would consider possible. [...This devotion] exists side by side with a </a:t>
            </a:r>
            <a:r>
              <a:rPr lang="en-GB" dirty="0" err="1"/>
              <a:t>widespreading</a:t>
            </a:r>
            <a:r>
              <a:rPr lang="en-GB" dirty="0"/>
              <a:t> [...] benevolence, affection, and friendliness. These people tend to be kind [and friendly] to almost everyone [...] of suitable character regardless of class, education, political belief, race, or </a:t>
            </a:r>
            <a:r>
              <a:rPr lang="en-GB" dirty="0" err="1"/>
              <a:t>color</a:t>
            </a:r>
            <a:r>
              <a:rPr lang="en-GB" dirty="0"/>
              <a:t>.”</a:t>
            </a:r>
          </a:p>
        </p:txBody>
      </p:sp>
    </p:spTree>
    <p:extLst>
      <p:ext uri="{BB962C8B-B14F-4D97-AF65-F5344CB8AC3E}">
        <p14:creationId xmlns:p14="http://schemas.microsoft.com/office/powerpoint/2010/main" val="412435526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10) Self-actualized people are humble.</a:t>
            </a:r>
          </a:p>
          <a:p>
            <a:pPr marL="0" indent="0">
              <a:buNone/>
            </a:pPr>
            <a:endParaRPr lang="en-GB" dirty="0"/>
          </a:p>
          <a:p>
            <a:pPr marL="0" indent="0">
              <a:buNone/>
            </a:pPr>
            <a:r>
              <a:rPr lang="en-GB" dirty="0"/>
              <a:t>“They are all quite well aware of how little they know in comparison with what could be known and what is known by others. Because of this it is possible for them without pose to be honestly respectful and even humble before people who can teach them something.”</a:t>
            </a:r>
          </a:p>
        </p:txBody>
      </p:sp>
    </p:spTree>
    <p:extLst>
      <p:ext uri="{BB962C8B-B14F-4D97-AF65-F5344CB8AC3E}">
        <p14:creationId xmlns:p14="http://schemas.microsoft.com/office/powerpoint/2010/main" val="290390417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838200" y="1884618"/>
            <a:ext cx="10515600" cy="4351338"/>
          </a:xfrm>
        </p:spPr>
        <p:txBody>
          <a:bodyPr>
            <a:normAutofit fontScale="62500" lnSpcReduction="20000"/>
          </a:bodyPr>
          <a:lstStyle/>
          <a:p>
            <a:pPr marL="0" indent="0">
              <a:buNone/>
            </a:pPr>
            <a:r>
              <a:rPr lang="en-GB" dirty="0" smtClean="0"/>
              <a:t>11) </a:t>
            </a:r>
            <a:r>
              <a:rPr lang="en-GB" dirty="0"/>
              <a:t>Self-actualized people resist enculturation.</a:t>
            </a:r>
          </a:p>
          <a:p>
            <a:pPr marL="0" indent="0">
              <a:buNone/>
            </a:pPr>
            <a:r>
              <a:rPr lang="en-GB" dirty="0"/>
              <a:t>They do not allow themselves to be passively </a:t>
            </a:r>
            <a:r>
              <a:rPr lang="en-GB" dirty="0" smtClean="0"/>
              <a:t>moulded </a:t>
            </a:r>
            <a:r>
              <a:rPr lang="en-GB" dirty="0"/>
              <a:t>by culture — they deliberate and make their own decisions, selecting what they see as good, and rejecting what they see as bad. They neither accept all, like a sheep, nor reject all, like the average rebel. Self-actualized people:</a:t>
            </a:r>
          </a:p>
          <a:p>
            <a:pPr marL="0" indent="0">
              <a:buNone/>
            </a:pPr>
            <a:endParaRPr lang="en-GB" dirty="0"/>
          </a:p>
          <a:p>
            <a:pPr marL="0" indent="0">
              <a:buNone/>
            </a:pPr>
            <a:r>
              <a:rPr lang="en-GB" dirty="0"/>
              <a:t>“make up their own minds, come to their own decisions, are self-starters, are responsible for themselves and their own destinies. [...] too many people do not make up their own minds, but have their minds made up for them by salesmen, advertisers, parents, propagandists, TV, newspapers and so on.”</a:t>
            </a:r>
          </a:p>
          <a:p>
            <a:pPr marL="0" indent="0">
              <a:buNone/>
            </a:pPr>
            <a:endParaRPr lang="en-GB" dirty="0"/>
          </a:p>
          <a:p>
            <a:pPr marL="0" indent="0">
              <a:buNone/>
            </a:pPr>
            <a:r>
              <a:rPr lang="en-GB" dirty="0"/>
              <a:t>Because of their self-decision, self-actualized people have codes of ethics that are individualized and autonomous rather than being dictated by society.</a:t>
            </a:r>
          </a:p>
          <a:p>
            <a:pPr marL="0" indent="0">
              <a:buNone/>
            </a:pPr>
            <a:endParaRPr lang="en-GB" dirty="0"/>
          </a:p>
          <a:p>
            <a:pPr marL="0" indent="0">
              <a:buNone/>
            </a:pPr>
            <a:r>
              <a:rPr lang="en-GB" dirty="0"/>
              <a:t>“They are the most ethical of people even though their ethics are not necessarily the same as those of the people around them [...because] the ordinary ethical </a:t>
            </a:r>
            <a:r>
              <a:rPr lang="en-GB" dirty="0" smtClean="0"/>
              <a:t>behaviour </a:t>
            </a:r>
            <a:r>
              <a:rPr lang="en-GB" dirty="0"/>
              <a:t>of the average person is largely conventional </a:t>
            </a:r>
            <a:r>
              <a:rPr lang="en-GB" dirty="0" smtClean="0"/>
              <a:t>behaviour </a:t>
            </a:r>
            <a:r>
              <a:rPr lang="en-GB" dirty="0"/>
              <a:t>rather than truly ethical </a:t>
            </a:r>
            <a:r>
              <a:rPr lang="en-GB" dirty="0" smtClean="0"/>
              <a:t>behaviour.”</a:t>
            </a:r>
            <a:endParaRPr lang="en-GB" dirty="0"/>
          </a:p>
        </p:txBody>
      </p:sp>
    </p:spTree>
    <p:extLst>
      <p:ext uri="{BB962C8B-B14F-4D97-AF65-F5344CB8AC3E}">
        <p14:creationId xmlns:p14="http://schemas.microsoft.com/office/powerpoint/2010/main" val="105978388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12) Despite all this, self-actualized people are not perfect.</a:t>
            </a:r>
          </a:p>
          <a:p>
            <a:pPr marL="0" indent="0">
              <a:buNone/>
            </a:pPr>
            <a:endParaRPr lang="en-GB" dirty="0"/>
          </a:p>
          <a:p>
            <a:pPr marL="0" indent="0">
              <a:buNone/>
            </a:pPr>
            <a:r>
              <a:rPr lang="en-GB" dirty="0"/>
              <a:t>“There are no perfect human beings! Persons can be found who are good, very good indeed, in fact, great. [...] And yet these very same people can at times be boring, irritating, petulant, selfish, angry, or depressed. To avoid disillusionment with human nature, we must first give up our illusions about it.”</a:t>
            </a:r>
          </a:p>
        </p:txBody>
      </p:sp>
    </p:spTree>
    <p:extLst>
      <p:ext uri="{BB962C8B-B14F-4D97-AF65-F5344CB8AC3E}">
        <p14:creationId xmlns:p14="http://schemas.microsoft.com/office/powerpoint/2010/main" val="259360836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Maslow</a:t>
            </a:r>
            <a:endParaRPr lang="en-GB" dirty="0"/>
          </a:p>
        </p:txBody>
      </p:sp>
      <p:sp>
        <p:nvSpPr>
          <p:cNvPr id="3" name="Content Placeholder 2"/>
          <p:cNvSpPr>
            <a:spLocks noGrp="1"/>
          </p:cNvSpPr>
          <p:nvPr>
            <p:ph idx="1"/>
          </p:nvPr>
        </p:nvSpPr>
        <p:spPr/>
        <p:txBody>
          <a:bodyPr/>
          <a:lstStyle/>
          <a:p>
            <a:r>
              <a:rPr lang="en-GB" dirty="0"/>
              <a:t>Every person is capable and has the desire to move up the hierarchy toward a level of self-actualization. Unfortunately, progress is often disrupted by failure to meet lower level needs. Life experiences, including divorce and loss of job may cause an individual to fluctuate between levels of the hierarchy. Therefore, not everyone will move through the hierarchy in a </a:t>
            </a:r>
            <a:r>
              <a:rPr lang="en-GB" dirty="0" err="1"/>
              <a:t>uni</a:t>
            </a:r>
            <a:r>
              <a:rPr lang="en-GB" dirty="0"/>
              <a:t>-directional manner but may move back and forth between the different types of needs.</a:t>
            </a:r>
          </a:p>
          <a:p>
            <a:r>
              <a:rPr lang="en-GB" dirty="0"/>
              <a:t>Maslow noted only one in a hundred people become fully self-actualized because our society rewards motivation primarily based on esteem, love and other social needs</a:t>
            </a:r>
          </a:p>
          <a:p>
            <a:endParaRPr lang="en-GB" dirty="0"/>
          </a:p>
        </p:txBody>
      </p:sp>
    </p:spTree>
    <p:extLst>
      <p:ext uri="{BB962C8B-B14F-4D97-AF65-F5344CB8AC3E}">
        <p14:creationId xmlns:p14="http://schemas.microsoft.com/office/powerpoint/2010/main" val="96418740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974491" y="365125"/>
            <a:ext cx="8243017" cy="6166370"/>
          </a:xfrm>
          <a:prstGeom prst="rect">
            <a:avLst/>
          </a:prstGeom>
        </p:spPr>
      </p:pic>
    </p:spTree>
    <p:extLst>
      <p:ext uri="{BB962C8B-B14F-4D97-AF65-F5344CB8AC3E}">
        <p14:creationId xmlns:p14="http://schemas.microsoft.com/office/powerpoint/2010/main" val="193964201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descr="Image result for Maslow’s hierarchy of nee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310" y="-82386"/>
            <a:ext cx="8810593" cy="6807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96083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Carl Rogers</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smtClean="0"/>
              <a:t>Central </a:t>
            </a:r>
            <a:r>
              <a:rPr lang="en-GB" dirty="0"/>
              <a:t>to Rogers' personality theory is the notion of self or self-concept.  This is defined as "the organized, consistent set of perceptions and beliefs about oneself."</a:t>
            </a:r>
          </a:p>
          <a:p>
            <a:pPr marL="0" indent="0">
              <a:buNone/>
            </a:pPr>
            <a:r>
              <a:rPr lang="en-GB" dirty="0"/>
              <a:t>The self is the humanistic term for who we really are as a person.  The self is our inner personality, and can be likened to the soul, or Freud's </a:t>
            </a:r>
            <a:r>
              <a:rPr lang="en-GB" dirty="0" smtClean="0"/>
              <a:t>psyche</a:t>
            </a:r>
            <a:r>
              <a:rPr lang="en-GB" dirty="0"/>
              <a:t>.  The self is influenced by the experiences a person has in their life, and out interpretations of those experiences.  Two primary sources that influence our self-concept are childhood experiences and evaluation by others.</a:t>
            </a:r>
          </a:p>
          <a:p>
            <a:pPr marL="0" indent="0">
              <a:buNone/>
            </a:pPr>
            <a:r>
              <a:rPr lang="en-GB" dirty="0"/>
              <a:t>According to Rogers (1959), we want to feel, experience and behave in ways which are consistent with our self-image and which reflect what we would like to be like, our ideal-self.  The closer our self-image and ideal-self are to each other, the more consistent or congruent we are and the higher our sense of self-worth. </a:t>
            </a:r>
          </a:p>
          <a:p>
            <a:pPr marL="0" indent="0">
              <a:buNone/>
            </a:pPr>
            <a:r>
              <a:rPr lang="en-GB" dirty="0"/>
              <a:t>A person is said to be in a state of incongruence if some of the totality of their experience is unacceptable to them and is denied or distorted in the self-image.</a:t>
            </a:r>
          </a:p>
          <a:p>
            <a:pPr marL="0" indent="0">
              <a:buNone/>
            </a:pPr>
            <a:r>
              <a:rPr lang="en-GB" dirty="0"/>
              <a:t>The humanistic approach states that the self is composed of concepts unique to ourselves. The self-concept includes three components:</a:t>
            </a:r>
          </a:p>
          <a:p>
            <a:r>
              <a:rPr lang="en-GB" b="1" dirty="0"/>
              <a:t>Self-worth</a:t>
            </a:r>
            <a:r>
              <a:rPr lang="en-GB" dirty="0"/>
              <a:t> (or self-esteem) – what we think about ourselves. Rogers believed feelings of self-worth developed in early childhood and were formed from the interaction of the child with the mother and father.</a:t>
            </a:r>
          </a:p>
          <a:p>
            <a:r>
              <a:rPr lang="en-GB" b="1" dirty="0"/>
              <a:t>Self-image</a:t>
            </a:r>
            <a:r>
              <a:rPr lang="en-GB" dirty="0"/>
              <a:t> – How we see ourselves, which is important to good psychological health. Self-image includes the influence of our body image on inner personality. At a simple level, we might perceive ourselves as a good or bad person, beautiful or ugly. Self-image affects how a person thinks, feels and behaves in the world.</a:t>
            </a:r>
            <a:br>
              <a:rPr lang="en-GB" dirty="0"/>
            </a:br>
            <a:endParaRPr lang="en-GB" dirty="0"/>
          </a:p>
          <a:p>
            <a:r>
              <a:rPr lang="en-GB" b="1" dirty="0"/>
              <a:t>Ideal self</a:t>
            </a:r>
            <a:r>
              <a:rPr lang="en-GB" dirty="0"/>
              <a:t> – This is the person who we would like to be. It consists of our goals and ambitions in life, and is dynamic – i.e., forever changing. The ideal self in childhood is not the ideal self in our teens or late twenties etc.</a:t>
            </a:r>
          </a:p>
          <a:p>
            <a:endParaRPr lang="en-GB" dirty="0"/>
          </a:p>
        </p:txBody>
      </p:sp>
    </p:spTree>
    <p:extLst>
      <p:ext uri="{BB962C8B-B14F-4D97-AF65-F5344CB8AC3E}">
        <p14:creationId xmlns:p14="http://schemas.microsoft.com/office/powerpoint/2010/main" val="30838947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Self Worth and Positive </a:t>
            </a:r>
            <a:r>
              <a:rPr lang="en-GB" dirty="0" smtClean="0"/>
              <a:t>Regard</a:t>
            </a:r>
            <a:endParaRPr lang="en-GB" dirty="0"/>
          </a:p>
        </p:txBody>
      </p:sp>
      <p:sp>
        <p:nvSpPr>
          <p:cNvPr id="3" name="Content Placeholder 2"/>
          <p:cNvSpPr>
            <a:spLocks noGrp="1"/>
          </p:cNvSpPr>
          <p:nvPr>
            <p:ph idx="1"/>
          </p:nvPr>
        </p:nvSpPr>
        <p:spPr/>
        <p:txBody>
          <a:bodyPr>
            <a:normAutofit lnSpcReduction="10000"/>
          </a:bodyPr>
          <a:lstStyle/>
          <a:p>
            <a:r>
              <a:rPr lang="en-GB" dirty="0"/>
              <a:t>Carl Rogers (1951) viewed the child as having two basic needs: positive regard from other people and self-worth</a:t>
            </a:r>
            <a:r>
              <a:rPr lang="en-GB" dirty="0" smtClean="0"/>
              <a:t>.</a:t>
            </a:r>
          </a:p>
          <a:p>
            <a:endParaRPr lang="en-GB" dirty="0"/>
          </a:p>
          <a:p>
            <a:r>
              <a:rPr lang="en-GB" dirty="0"/>
              <a:t>Self-worth may be seen as a continuum from very high to very low.  For Carl Rogers (1959) a person who has high self-worth, that is, has confidence and positive feelings about him or herself, faces challenges in life, accepts failure and unhappiness at times, and is open with people.</a:t>
            </a:r>
          </a:p>
          <a:p>
            <a:r>
              <a:rPr lang="en-GB" dirty="0"/>
              <a:t>A person with low self-worth may avoid challenges in life, not accept that life can be painful and unhappy at times, and will be defensive and guarded with other people.</a:t>
            </a:r>
          </a:p>
          <a:p>
            <a:endParaRPr lang="en-GB" dirty="0"/>
          </a:p>
        </p:txBody>
      </p:sp>
    </p:spTree>
    <p:extLst>
      <p:ext uri="{BB962C8B-B14F-4D97-AF65-F5344CB8AC3E}">
        <p14:creationId xmlns:p14="http://schemas.microsoft.com/office/powerpoint/2010/main" val="33293924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Positive regard </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Positive regard is to do with how other people evaluate and judge us in social interaction. Rogers made a distinction between unconditional positive regard and conditional positive regard.</a:t>
            </a:r>
            <a:br>
              <a:rPr lang="en-GB" dirty="0"/>
            </a:br>
            <a:endParaRPr lang="en-GB" dirty="0"/>
          </a:p>
          <a:p>
            <a:pPr marL="0" indent="0">
              <a:buNone/>
            </a:pPr>
            <a:r>
              <a:rPr lang="en-GB" b="1" dirty="0"/>
              <a:t>Unconditional positive regard</a:t>
            </a:r>
            <a:r>
              <a:rPr lang="en-GB" dirty="0"/>
              <a:t> is where parents, significant others (and the humanist therapist) accepts and loves the person for what he or she is.  Positive regard is not withdrawn if the person does something wrong or makes a mistake. </a:t>
            </a:r>
          </a:p>
          <a:p>
            <a:pPr marL="0" indent="0">
              <a:buNone/>
            </a:pPr>
            <a:r>
              <a:rPr lang="en-GB" dirty="0"/>
              <a:t>The consequences of unconditional positive regard are that the person feels free to try things out and make mistakes, even though this may lead to getting it worse at times.  People who are able to self-actualize are more likely to have received unconditional positive regard from others, especially their parents in childhood.</a:t>
            </a:r>
            <a:br>
              <a:rPr lang="en-GB" dirty="0"/>
            </a:br>
            <a:endParaRPr lang="en-GB" dirty="0"/>
          </a:p>
          <a:p>
            <a:pPr marL="0" indent="0">
              <a:buNone/>
            </a:pPr>
            <a:r>
              <a:rPr lang="en-GB" b="1" dirty="0"/>
              <a:t>Conditional positive</a:t>
            </a:r>
            <a:r>
              <a:rPr lang="en-GB" dirty="0"/>
              <a:t> regard is where positive regard, praise, and approval, depend upon the child, for example, behaving in ways that the parents think correct.  Hence the child is not loved for the person he or she is, but on condition that he or she behaves only in ways approved by the parent(s). </a:t>
            </a:r>
          </a:p>
          <a:p>
            <a:pPr marL="0" indent="0">
              <a:buNone/>
            </a:pPr>
            <a:r>
              <a:rPr lang="en-GB" dirty="0"/>
              <a:t>At the extreme, a person who constantly seeks approval from other people is likely only to have experienced conditional positive regard as a child.</a:t>
            </a:r>
          </a:p>
          <a:p>
            <a:endParaRPr lang="en-GB" dirty="0"/>
          </a:p>
        </p:txBody>
      </p:sp>
    </p:spTree>
    <p:extLst>
      <p:ext uri="{BB962C8B-B14F-4D97-AF65-F5344CB8AC3E}">
        <p14:creationId xmlns:p14="http://schemas.microsoft.com/office/powerpoint/2010/main" val="41498208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Congruence</a:t>
            </a:r>
            <a:endParaRPr lang="en-GB" dirty="0"/>
          </a:p>
        </p:txBody>
      </p:sp>
      <p:sp>
        <p:nvSpPr>
          <p:cNvPr id="3" name="Content Placeholder 2"/>
          <p:cNvSpPr>
            <a:spLocks noGrp="1"/>
          </p:cNvSpPr>
          <p:nvPr>
            <p:ph idx="1"/>
          </p:nvPr>
        </p:nvSpPr>
        <p:spPr>
          <a:xfrm>
            <a:off x="838200" y="1825625"/>
            <a:ext cx="10515600" cy="2256978"/>
          </a:xfrm>
        </p:spPr>
        <p:txBody>
          <a:bodyPr>
            <a:normAutofit fontScale="92500" lnSpcReduction="10000"/>
          </a:bodyPr>
          <a:lstStyle/>
          <a:p>
            <a:r>
              <a:rPr lang="en-GB" dirty="0" smtClean="0"/>
              <a:t>A </a:t>
            </a:r>
            <a:r>
              <a:rPr lang="en-GB" dirty="0"/>
              <a:t>person’s ideal self may not be consistent with what actually happens in life and experiences of the person. Hence, a difference may exist between a person’s ideal self and actual experience. This is called incongruence.</a:t>
            </a:r>
          </a:p>
          <a:p>
            <a:r>
              <a:rPr lang="en-GB" dirty="0"/>
              <a:t>Where a person’s ideal self and actual experience are consistent or very similar, a state of congruence exists. Rarely, if ever, does a total state of congruence exist; all people experience a certain amount of incongruence.</a:t>
            </a:r>
          </a:p>
          <a:p>
            <a:endParaRPr lang="en-GB" dirty="0"/>
          </a:p>
        </p:txBody>
      </p:sp>
      <p:pic>
        <p:nvPicPr>
          <p:cNvPr id="1026" name="Picture 2" descr="Congruence Circles Illustrating Self Actualiz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4417" y="4082603"/>
            <a:ext cx="4260716" cy="2641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3419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Counselling psychology </a:t>
            </a:r>
          </a:p>
        </p:txBody>
      </p:sp>
      <p:sp>
        <p:nvSpPr>
          <p:cNvPr id="3" name="Content Placeholder 2"/>
          <p:cNvSpPr>
            <a:spLocks noGrp="1"/>
          </p:cNvSpPr>
          <p:nvPr>
            <p:ph idx="1"/>
          </p:nvPr>
        </p:nvSpPr>
        <p:spPr/>
        <p:txBody>
          <a:bodyPr/>
          <a:lstStyle/>
          <a:p>
            <a:pPr marL="0" indent="0">
              <a:buNone/>
            </a:pPr>
            <a:r>
              <a:rPr lang="en-GB" dirty="0"/>
              <a:t>Counselling psychology focuses on providing therapeutic treatments to clients who experience a wide variety of symptoms, to help people of all ages deal with emotional, social, developmental, and other life concerns. Humanistic psychology has provided several approaches to counselling and therapy. For example, person-</a:t>
            </a:r>
            <a:r>
              <a:rPr lang="en-GB" dirty="0" err="1"/>
              <a:t>centered</a:t>
            </a:r>
            <a:r>
              <a:rPr lang="en-GB" dirty="0"/>
              <a:t> therapy was developed by Carl Rogers. This is non-directive and the client is encouraged to discover their own solutions within a warm, supportive and non-judgemental environment.</a:t>
            </a:r>
          </a:p>
        </p:txBody>
      </p:sp>
    </p:spTree>
    <p:extLst>
      <p:ext uri="{BB962C8B-B14F-4D97-AF65-F5344CB8AC3E}">
        <p14:creationId xmlns:p14="http://schemas.microsoft.com/office/powerpoint/2010/main" val="32685360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two assumptions of the humanistic approach</a:t>
            </a:r>
            <a:endParaRPr lang="en-GB" dirty="0"/>
          </a:p>
        </p:txBody>
      </p:sp>
      <p:sp>
        <p:nvSpPr>
          <p:cNvPr id="3" name="Content Placeholder 2"/>
          <p:cNvSpPr>
            <a:spLocks noGrp="1"/>
          </p:cNvSpPr>
          <p:nvPr>
            <p:ph idx="1"/>
          </p:nvPr>
        </p:nvSpPr>
        <p:spPr/>
        <p:txBody>
          <a:bodyPr>
            <a:normAutofit fontScale="85000" lnSpcReduction="20000"/>
          </a:bodyPr>
          <a:lstStyle/>
          <a:p>
            <a:r>
              <a:rPr lang="en-GB" smtClean="0"/>
              <a:t>Each </a:t>
            </a:r>
            <a:r>
              <a:rPr lang="en-GB" dirty="0"/>
              <a:t>person is a rational and conscious being and not dominated by unconscious </a:t>
            </a:r>
            <a:r>
              <a:rPr lang="en-GB" dirty="0" smtClean="0"/>
              <a:t>primitive instincts </a:t>
            </a:r>
            <a:r>
              <a:rPr lang="en-GB" dirty="0"/>
              <a:t>– explanation might focus on the principles of determinism and reductionism </a:t>
            </a:r>
            <a:r>
              <a:rPr lang="en-GB" dirty="0" smtClean="0"/>
              <a:t>in science</a:t>
            </a:r>
            <a:r>
              <a:rPr lang="en-GB" dirty="0"/>
              <a:t>.</a:t>
            </a:r>
          </a:p>
          <a:p>
            <a:r>
              <a:rPr lang="en-GB" dirty="0"/>
              <a:t>A person’s subjective experience and understanding of the world is of greater </a:t>
            </a:r>
            <a:r>
              <a:rPr lang="en-GB" dirty="0" smtClean="0"/>
              <a:t>importance to </a:t>
            </a:r>
            <a:r>
              <a:rPr lang="en-GB" dirty="0"/>
              <a:t>understanding the person than objective reality – explanation might focus on </a:t>
            </a:r>
            <a:r>
              <a:rPr lang="en-GB" dirty="0" smtClean="0"/>
              <a:t>empiricism in </a:t>
            </a:r>
            <a:r>
              <a:rPr lang="en-GB" dirty="0"/>
              <a:t>science.</a:t>
            </a:r>
          </a:p>
          <a:p>
            <a:r>
              <a:rPr lang="en-GB" dirty="0"/>
              <a:t>Humans should be viewed as a whole and not reduced to component parts – </a:t>
            </a:r>
            <a:r>
              <a:rPr lang="en-GB" dirty="0" smtClean="0"/>
              <a:t>explanation might </a:t>
            </a:r>
            <a:r>
              <a:rPr lang="en-GB" dirty="0"/>
              <a:t>focus on reductionism in science.</a:t>
            </a:r>
          </a:p>
          <a:p>
            <a:r>
              <a:rPr lang="en-GB" dirty="0"/>
              <a:t>Humans strive towards achieving self-actualisation- explanation might focus on the </a:t>
            </a:r>
            <a:r>
              <a:rPr lang="en-GB" dirty="0" smtClean="0"/>
              <a:t>need for </a:t>
            </a:r>
            <a:r>
              <a:rPr lang="en-GB" dirty="0"/>
              <a:t>objectivity in science </a:t>
            </a:r>
            <a:r>
              <a:rPr lang="en-GB" dirty="0" err="1"/>
              <a:t>eg</a:t>
            </a:r>
            <a:r>
              <a:rPr lang="en-GB" dirty="0"/>
              <a:t> operational definition vs. subjectively defined; </a:t>
            </a:r>
            <a:r>
              <a:rPr lang="en-GB" dirty="0" smtClean="0"/>
              <a:t>hypothetical construct</a:t>
            </a:r>
            <a:r>
              <a:rPr lang="en-GB" dirty="0"/>
              <a:t>; no objective measure.</a:t>
            </a:r>
          </a:p>
          <a:p>
            <a:r>
              <a:rPr lang="en-GB" dirty="0"/>
              <a:t>Each person is unique – explanation might focus on general laws of behaviour / </a:t>
            </a:r>
            <a:r>
              <a:rPr lang="en-GB" dirty="0" smtClean="0"/>
              <a:t>nomothetic approach</a:t>
            </a:r>
            <a:r>
              <a:rPr lang="en-GB" dirty="0"/>
              <a:t>.</a:t>
            </a:r>
            <a:endParaRPr lang="en-GB" dirty="0"/>
          </a:p>
        </p:txBody>
      </p:sp>
    </p:spTree>
    <p:extLst>
      <p:ext uri="{BB962C8B-B14F-4D97-AF65-F5344CB8AC3E}">
        <p14:creationId xmlns:p14="http://schemas.microsoft.com/office/powerpoint/2010/main" val="8560787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Humanistic psychology: </a:t>
            </a:r>
            <a:endParaRPr lang="en-GB" dirty="0"/>
          </a:p>
        </p:txBody>
      </p:sp>
      <p:sp>
        <p:nvSpPr>
          <p:cNvPr id="3" name="Content Placeholder 2"/>
          <p:cNvSpPr>
            <a:spLocks noGrp="1"/>
          </p:cNvSpPr>
          <p:nvPr>
            <p:ph idx="1"/>
          </p:nvPr>
        </p:nvSpPr>
        <p:spPr/>
        <p:txBody>
          <a:bodyPr/>
          <a:lstStyle/>
          <a:p>
            <a:pPr marL="0" indent="0">
              <a:buNone/>
            </a:pPr>
            <a:r>
              <a:rPr lang="en-GB" dirty="0" smtClean="0"/>
              <a:t>free will, self-actualisation and Maslow’s hierarchy of needs, focus on the self, congruence, the role of conditions of worth. The influence on counselling psychology.</a:t>
            </a:r>
          </a:p>
          <a:p>
            <a:endParaRPr lang="en-GB" dirty="0"/>
          </a:p>
        </p:txBody>
      </p:sp>
    </p:spTree>
    <p:extLst>
      <p:ext uri="{BB962C8B-B14F-4D97-AF65-F5344CB8AC3E}">
        <p14:creationId xmlns:p14="http://schemas.microsoft.com/office/powerpoint/2010/main" val="39414208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and debates in psychology</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Gender and culture in psychology – universality and bias. Gender bias including </a:t>
            </a:r>
            <a:r>
              <a:rPr lang="en-GB" dirty="0" err="1" smtClean="0"/>
              <a:t>androcentrism</a:t>
            </a:r>
            <a:r>
              <a:rPr lang="en-GB" dirty="0" smtClean="0"/>
              <a:t> and  alpha and beta bias; cultural bias, including ethnocentrism and cultural relativism.</a:t>
            </a:r>
          </a:p>
          <a:p>
            <a:r>
              <a:rPr lang="en-GB" dirty="0" smtClean="0"/>
              <a:t>Free will and determinism: hard determinism and soft determinism; biological, environmental and psychic determinism. The scientific emphasis on causal explanations.</a:t>
            </a:r>
          </a:p>
          <a:p>
            <a:r>
              <a:rPr lang="en-GB" dirty="0" smtClean="0"/>
              <a:t>The nature-nurture debate: the relative importance of heredity and environment in determining behaviour; the interactionist approach.</a:t>
            </a:r>
          </a:p>
          <a:p>
            <a:r>
              <a:rPr lang="en-GB" dirty="0" smtClean="0"/>
              <a:t>Holism and reductionism: levels of explanation in psychology. Biological reductionism and environmental (stimulus-response) reductionism.</a:t>
            </a:r>
          </a:p>
          <a:p>
            <a:r>
              <a:rPr lang="en-GB" dirty="0" smtClean="0"/>
              <a:t>Idiographic and nomothetic approaches to psychological investigation.</a:t>
            </a:r>
          </a:p>
          <a:p>
            <a:r>
              <a:rPr lang="en-GB" dirty="0" smtClean="0"/>
              <a:t>Ethical implications of research studies and theory, including reference to social sensitivity.</a:t>
            </a:r>
            <a:endParaRPr lang="en-GB" dirty="0"/>
          </a:p>
        </p:txBody>
      </p:sp>
    </p:spTree>
    <p:extLst>
      <p:ext uri="{BB962C8B-B14F-4D97-AF65-F5344CB8AC3E}">
        <p14:creationId xmlns:p14="http://schemas.microsoft.com/office/powerpoint/2010/main" val="256092627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universality</a:t>
            </a:r>
          </a:p>
        </p:txBody>
      </p:sp>
      <p:sp>
        <p:nvSpPr>
          <p:cNvPr id="3" name="Content Placeholder 2"/>
          <p:cNvSpPr>
            <a:spLocks noGrp="1"/>
          </p:cNvSpPr>
          <p:nvPr>
            <p:ph idx="1"/>
          </p:nvPr>
        </p:nvSpPr>
        <p:spPr/>
        <p:txBody>
          <a:bodyPr>
            <a:normAutofit/>
          </a:bodyPr>
          <a:lstStyle/>
          <a:p>
            <a:pPr marL="0" indent="0">
              <a:buNone/>
            </a:pPr>
            <a:r>
              <a:rPr lang="en-GB" dirty="0"/>
              <a:t>T</a:t>
            </a:r>
            <a:r>
              <a:rPr lang="en-GB" dirty="0" smtClean="0"/>
              <a:t>he</a:t>
            </a:r>
            <a:r>
              <a:rPr lang="en-GB" dirty="0"/>
              <a:t> propensity to presume that one's personal traits and personality features, inclusive of outlooks and morals, are shared in the main social group or cultural </a:t>
            </a:r>
            <a:r>
              <a:rPr lang="en-GB" dirty="0" smtClean="0"/>
              <a:t>society.</a:t>
            </a:r>
          </a:p>
          <a:p>
            <a:pPr marL="0" indent="0">
              <a:buNone/>
            </a:pPr>
            <a:endParaRPr lang="en-GB" dirty="0"/>
          </a:p>
          <a:p>
            <a:pPr marL="0" indent="0">
              <a:buNone/>
            </a:pPr>
            <a:r>
              <a:rPr lang="en-GB" dirty="0" smtClean="0"/>
              <a:t>In regard to crowd </a:t>
            </a:r>
            <a:r>
              <a:rPr lang="en-GB" dirty="0"/>
              <a:t>environments, the propensity for people to presume that abnormal, uncommon actions are </a:t>
            </a:r>
            <a:r>
              <a:rPr lang="en-GB" dirty="0" err="1" smtClean="0"/>
              <a:t>permittable</a:t>
            </a:r>
            <a:r>
              <a:rPr lang="en-GB" dirty="0" smtClean="0"/>
              <a:t> </a:t>
            </a:r>
            <a:r>
              <a:rPr lang="en-GB" dirty="0"/>
              <a:t>since many other people in the environment or scenario are engaging in such </a:t>
            </a:r>
            <a:r>
              <a:rPr lang="en-GB" dirty="0" smtClean="0"/>
              <a:t>acts.</a:t>
            </a:r>
            <a:r>
              <a:rPr lang="en-GB" dirty="0"/>
              <a:t/>
            </a:r>
            <a:br>
              <a:rPr lang="en-GB" dirty="0"/>
            </a:br>
            <a:r>
              <a:rPr lang="en-GB" dirty="0"/>
              <a:t> </a:t>
            </a:r>
            <a:br>
              <a:rPr lang="en-GB" dirty="0"/>
            </a:br>
            <a:r>
              <a:rPr lang="en-GB" dirty="0"/>
              <a:t/>
            </a:r>
            <a:br>
              <a:rPr lang="en-GB" dirty="0"/>
            </a:br>
            <a:endParaRPr lang="en-GB" dirty="0"/>
          </a:p>
        </p:txBody>
      </p:sp>
    </p:spTree>
    <p:extLst>
      <p:ext uri="{BB962C8B-B14F-4D97-AF65-F5344CB8AC3E}">
        <p14:creationId xmlns:p14="http://schemas.microsoft.com/office/powerpoint/2010/main" val="205495987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Androcentrism</a:t>
            </a:r>
            <a:endParaRPr lang="en-GB" dirty="0"/>
          </a:p>
        </p:txBody>
      </p:sp>
      <p:sp>
        <p:nvSpPr>
          <p:cNvPr id="3" name="Content Placeholder 2"/>
          <p:cNvSpPr>
            <a:spLocks noGrp="1"/>
          </p:cNvSpPr>
          <p:nvPr>
            <p:ph idx="1"/>
          </p:nvPr>
        </p:nvSpPr>
        <p:spPr/>
        <p:txBody>
          <a:bodyPr/>
          <a:lstStyle/>
          <a:p>
            <a:r>
              <a:rPr lang="en-GB" b="1" dirty="0" err="1"/>
              <a:t>Androcentrism</a:t>
            </a:r>
            <a:r>
              <a:rPr lang="en-GB" dirty="0"/>
              <a:t> refers to perspectives concerned with masculinity or men to the exclusion of other perspectives</a:t>
            </a:r>
            <a:r>
              <a:rPr lang="en-GB" dirty="0" smtClean="0"/>
              <a:t>.</a:t>
            </a:r>
          </a:p>
          <a:p>
            <a:endParaRPr lang="en-GB" dirty="0"/>
          </a:p>
          <a:p>
            <a:r>
              <a:rPr lang="en-GB" dirty="0"/>
              <a:t>gynocentric</a:t>
            </a:r>
          </a:p>
        </p:txBody>
      </p:sp>
    </p:spTree>
    <p:extLst>
      <p:ext uri="{BB962C8B-B14F-4D97-AF65-F5344CB8AC3E}">
        <p14:creationId xmlns:p14="http://schemas.microsoft.com/office/powerpoint/2010/main" val="372532190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A </a:t>
            </a:r>
            <a:r>
              <a:rPr lang="en-GB" dirty="0"/>
              <a:t>Look at Androcentric </a:t>
            </a:r>
            <a:r>
              <a:rPr lang="en-GB" dirty="0" smtClean="0"/>
              <a:t>Bias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Tom </a:t>
            </a:r>
            <a:r>
              <a:rPr lang="en-GB" dirty="0"/>
              <a:t>is a researcher interested in studying romantic relationships. He conducts a study that asks each participant to rate characteristics he or she looks for when choosing a partner. </a:t>
            </a:r>
          </a:p>
          <a:p>
            <a:pPr marL="0" indent="0">
              <a:buNone/>
            </a:pPr>
            <a:r>
              <a:rPr lang="en-GB" dirty="0" smtClean="0"/>
              <a:t>Four </a:t>
            </a:r>
            <a:r>
              <a:rPr lang="en-GB" dirty="0"/>
              <a:t>hundred males and forty females complete Tom's study. He finds that seventy-five percent of the males chose physical appearance as the most important characteristic. The women were evenly split among their preferences - primarily finances, a family-oriented </a:t>
            </a:r>
            <a:r>
              <a:rPr lang="en-GB" dirty="0" err="1"/>
              <a:t>demeanor</a:t>
            </a:r>
            <a:r>
              <a:rPr lang="en-GB" dirty="0"/>
              <a:t> and emotional openness. In fact, thirty-three percent of the women selected each of the three on their questionnaires. Tom </a:t>
            </a:r>
            <a:r>
              <a:rPr lang="en-GB" dirty="0" err="1"/>
              <a:t>analyzes</a:t>
            </a:r>
            <a:r>
              <a:rPr lang="en-GB" dirty="0"/>
              <a:t> his research findings and concludes that when men and women choose a romantic partner, physical attraction is the most important factor. This is an example of </a:t>
            </a:r>
          </a:p>
        </p:txBody>
      </p:sp>
    </p:spTree>
    <p:extLst>
      <p:ext uri="{BB962C8B-B14F-4D97-AF65-F5344CB8AC3E}">
        <p14:creationId xmlns:p14="http://schemas.microsoft.com/office/powerpoint/2010/main" val="390137722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Alpha </a:t>
            </a:r>
            <a:r>
              <a:rPr lang="en-GB" dirty="0"/>
              <a:t>and beta bias</a:t>
            </a:r>
          </a:p>
        </p:txBody>
      </p:sp>
      <p:sp>
        <p:nvSpPr>
          <p:cNvPr id="3" name="Content Placeholder 2"/>
          <p:cNvSpPr>
            <a:spLocks noGrp="1"/>
          </p:cNvSpPr>
          <p:nvPr>
            <p:ph idx="1"/>
          </p:nvPr>
        </p:nvSpPr>
        <p:spPr/>
        <p:txBody>
          <a:bodyPr/>
          <a:lstStyle/>
          <a:p>
            <a:pPr marL="0" indent="0">
              <a:buNone/>
            </a:pPr>
            <a:r>
              <a:rPr lang="en-GB" b="1" dirty="0"/>
              <a:t>A</a:t>
            </a:r>
            <a:r>
              <a:rPr lang="en-GB" dirty="0"/>
              <a:t>lpha Bias = </a:t>
            </a:r>
            <a:r>
              <a:rPr lang="en-GB" b="1" dirty="0"/>
              <a:t>A</a:t>
            </a:r>
            <a:r>
              <a:rPr lang="en-GB" dirty="0"/>
              <a:t>re differences</a:t>
            </a:r>
            <a:br>
              <a:rPr lang="en-GB" dirty="0"/>
            </a:br>
            <a:r>
              <a:rPr lang="en-GB" b="1" dirty="0"/>
              <a:t>B</a:t>
            </a:r>
            <a:r>
              <a:rPr lang="en-GB" dirty="0"/>
              <a:t>eta Bias = </a:t>
            </a:r>
            <a:r>
              <a:rPr lang="en-GB" b="1" dirty="0"/>
              <a:t>B</a:t>
            </a:r>
            <a:r>
              <a:rPr lang="en-GB" dirty="0"/>
              <a:t>ull****** there are no </a:t>
            </a:r>
            <a:r>
              <a:rPr lang="en-GB" dirty="0" smtClean="0"/>
              <a:t>differences</a:t>
            </a:r>
          </a:p>
          <a:p>
            <a:pPr marL="0" indent="0">
              <a:buNone/>
            </a:pPr>
            <a:endParaRPr lang="en-GB" dirty="0"/>
          </a:p>
          <a:p>
            <a:pPr marL="0" indent="0">
              <a:buNone/>
            </a:pPr>
            <a:r>
              <a:rPr lang="en-GB" b="1" dirty="0"/>
              <a:t>Alpha bias</a:t>
            </a:r>
            <a:r>
              <a:rPr lang="en-GB" dirty="0"/>
              <a:t> – this occurs when the differences between men and women are exaggerated. </a:t>
            </a:r>
            <a:endParaRPr lang="en-GB" dirty="0" smtClean="0"/>
          </a:p>
          <a:p>
            <a:pPr marL="0" indent="0">
              <a:buNone/>
            </a:pPr>
            <a:r>
              <a:rPr lang="en-GB" b="1" dirty="0" smtClean="0"/>
              <a:t>Beta </a:t>
            </a:r>
            <a:r>
              <a:rPr lang="en-GB" b="1" dirty="0"/>
              <a:t>bias</a:t>
            </a:r>
            <a:r>
              <a:rPr lang="en-GB" dirty="0"/>
              <a:t> – this occurs when the differences between men and women are minimised.</a:t>
            </a: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56603600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Ethnocentrism</a:t>
            </a:r>
            <a:endParaRPr lang="en-GB" dirty="0"/>
          </a:p>
        </p:txBody>
      </p:sp>
      <p:sp>
        <p:nvSpPr>
          <p:cNvPr id="3" name="Content Placeholder 2"/>
          <p:cNvSpPr>
            <a:spLocks noGrp="1"/>
          </p:cNvSpPr>
          <p:nvPr>
            <p:ph idx="1"/>
          </p:nvPr>
        </p:nvSpPr>
        <p:spPr/>
        <p:txBody>
          <a:bodyPr/>
          <a:lstStyle/>
          <a:p>
            <a:pPr marL="0" indent="0">
              <a:buNone/>
            </a:pPr>
            <a:r>
              <a:rPr lang="en-GB" dirty="0" smtClean="0"/>
              <a:t>Evaluation </a:t>
            </a:r>
            <a:r>
              <a:rPr lang="en-GB" dirty="0"/>
              <a:t>of other cultures according to preconceptions originating in the standards and customs of one's own culture.</a:t>
            </a:r>
          </a:p>
        </p:txBody>
      </p:sp>
    </p:spTree>
    <p:extLst>
      <p:ext uri="{BB962C8B-B14F-4D97-AF65-F5344CB8AC3E}">
        <p14:creationId xmlns:p14="http://schemas.microsoft.com/office/powerpoint/2010/main" val="140957441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you see.</a:t>
            </a:r>
            <a:endParaRPr lang="en-GB" dirty="0"/>
          </a:p>
        </p:txBody>
      </p:sp>
      <p:pic>
        <p:nvPicPr>
          <p:cNvPr id="4" name="Content Placeholder 3"/>
          <p:cNvPicPr>
            <a:picLocks noGrp="1" noChangeAspect="1"/>
          </p:cNvPicPr>
          <p:nvPr>
            <p:ph idx="1"/>
          </p:nvPr>
        </p:nvPicPr>
        <p:blipFill rotWithShape="1">
          <a:blip r:embed="rId2"/>
          <a:srcRect l="34066" t="19311" r="21976" b="28597"/>
          <a:stretch/>
        </p:blipFill>
        <p:spPr>
          <a:xfrm>
            <a:off x="2730321" y="1490377"/>
            <a:ext cx="6490952" cy="4343753"/>
          </a:xfrm>
          <a:prstGeom prst="rect">
            <a:avLst/>
          </a:prstGeom>
        </p:spPr>
      </p:pic>
    </p:spTree>
    <p:extLst>
      <p:ext uri="{BB962C8B-B14F-4D97-AF65-F5344CB8AC3E}">
        <p14:creationId xmlns:p14="http://schemas.microsoft.com/office/powerpoint/2010/main" val="282502219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Cultural relativism</a:t>
            </a:r>
            <a:endParaRPr lang="en-GB" dirty="0"/>
          </a:p>
        </p:txBody>
      </p:sp>
      <p:sp>
        <p:nvSpPr>
          <p:cNvPr id="3" name="Content Placeholder 2"/>
          <p:cNvSpPr>
            <a:spLocks noGrp="1"/>
          </p:cNvSpPr>
          <p:nvPr>
            <p:ph idx="1"/>
          </p:nvPr>
        </p:nvSpPr>
        <p:spPr/>
        <p:txBody>
          <a:bodyPr/>
          <a:lstStyle/>
          <a:p>
            <a:pPr marL="0" indent="0">
              <a:buNone/>
            </a:pPr>
            <a:r>
              <a:rPr lang="en-GB" dirty="0" smtClean="0"/>
              <a:t>Is </a:t>
            </a:r>
            <a:r>
              <a:rPr lang="en-GB" dirty="0"/>
              <a:t>the principle that an individual's beliefs and activities should be understood by others in terms of that individual's own </a:t>
            </a:r>
            <a:r>
              <a:rPr lang="en-GB" b="1" dirty="0"/>
              <a:t>culture</a:t>
            </a:r>
            <a:r>
              <a:rPr lang="en-GB" dirty="0" smtClean="0"/>
              <a:t>.</a:t>
            </a:r>
          </a:p>
          <a:p>
            <a:pPr marL="0" indent="0">
              <a:buNone/>
            </a:pPr>
            <a:endParaRPr lang="en-GB" dirty="0"/>
          </a:p>
          <a:p>
            <a:pPr marL="0" indent="0">
              <a:buNone/>
            </a:pPr>
            <a:r>
              <a:rPr lang="en-GB" dirty="0" smtClean="0"/>
              <a:t>Perception – A cow is a bug. A window is a basket.</a:t>
            </a:r>
            <a:endParaRPr lang="en-GB" dirty="0"/>
          </a:p>
        </p:txBody>
      </p:sp>
    </p:spTree>
    <p:extLst>
      <p:ext uri="{BB962C8B-B14F-4D97-AF65-F5344CB8AC3E}">
        <p14:creationId xmlns:p14="http://schemas.microsoft.com/office/powerpoint/2010/main" val="382348994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will and determinism</a:t>
            </a:r>
          </a:p>
        </p:txBody>
      </p:sp>
      <p:sp>
        <p:nvSpPr>
          <p:cNvPr id="3" name="Content Placeholder 2"/>
          <p:cNvSpPr>
            <a:spLocks noGrp="1"/>
          </p:cNvSpPr>
          <p:nvPr>
            <p:ph idx="1"/>
          </p:nvPr>
        </p:nvSpPr>
        <p:spPr/>
        <p:txBody>
          <a:bodyPr/>
          <a:lstStyle/>
          <a:p>
            <a:pPr marL="0" indent="0">
              <a:buNone/>
            </a:pPr>
            <a:r>
              <a:rPr lang="en-GB" dirty="0"/>
              <a:t>Some approaches in psychology see the source of determinism as being outside the individual, a position known as environmental determinism. For example, Bandura (1961) showed that children with violent parents will in turn become violent parents through observation and </a:t>
            </a:r>
            <a:r>
              <a:rPr lang="en-GB" dirty="0" smtClean="0"/>
              <a:t>imitation.</a:t>
            </a:r>
          </a:p>
          <a:p>
            <a:pPr marL="0" indent="0">
              <a:buNone/>
            </a:pPr>
            <a:r>
              <a:rPr lang="en-GB" dirty="0" smtClean="0"/>
              <a:t>Behaviourist view?</a:t>
            </a:r>
          </a:p>
          <a:p>
            <a:pPr marL="0" indent="0">
              <a:buNone/>
            </a:pPr>
            <a:r>
              <a:rPr lang="en-GB" dirty="0" smtClean="0"/>
              <a:t>Biological View?</a:t>
            </a:r>
            <a:endParaRPr lang="en-GB" dirty="0"/>
          </a:p>
        </p:txBody>
      </p:sp>
    </p:spTree>
    <p:extLst>
      <p:ext uri="{BB962C8B-B14F-4D97-AF65-F5344CB8AC3E}">
        <p14:creationId xmlns:p14="http://schemas.microsoft.com/office/powerpoint/2010/main" val="4501706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Free Will - Humanistic</a:t>
            </a:r>
            <a:endParaRPr lang="en-GB" dirty="0"/>
          </a:p>
        </p:txBody>
      </p:sp>
      <p:sp>
        <p:nvSpPr>
          <p:cNvPr id="3" name="Content Placeholder 2"/>
          <p:cNvSpPr>
            <a:spLocks noGrp="1"/>
          </p:cNvSpPr>
          <p:nvPr>
            <p:ph idx="1"/>
          </p:nvPr>
        </p:nvSpPr>
        <p:spPr/>
        <p:txBody>
          <a:bodyPr>
            <a:normAutofit lnSpcReduction="10000"/>
          </a:bodyPr>
          <a:lstStyle/>
          <a:p>
            <a:pPr marL="0" indent="0">
              <a:lnSpc>
                <a:spcPct val="150000"/>
              </a:lnSpc>
              <a:buNone/>
            </a:pPr>
            <a:r>
              <a:rPr lang="en-GB" dirty="0"/>
              <a:t>Cognitive psychologists are also inclined to attribute importance to free will, and adopt a soft determinism view. </a:t>
            </a:r>
            <a:r>
              <a:rPr lang="en-GB" smtClean="0"/>
              <a:t>However, </a:t>
            </a:r>
            <a:r>
              <a:rPr lang="en-GB" dirty="0"/>
              <a:t>whereas humanists are especially interested in our choice of ends (how each of us sees the road to self actualization) cognitive psychologists are more inclined to focus on the choice of means. In other words for them it is the rational processing of information which goes into the making of a decision which is their main interest.</a:t>
            </a:r>
          </a:p>
        </p:txBody>
      </p:sp>
    </p:spTree>
    <p:extLst>
      <p:ext uri="{BB962C8B-B14F-4D97-AF65-F5344CB8AC3E}">
        <p14:creationId xmlns:p14="http://schemas.microsoft.com/office/powerpoint/2010/main" val="103541086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Psychic determinism</a:t>
            </a:r>
            <a:endParaRPr lang="en-GB" dirty="0"/>
          </a:p>
        </p:txBody>
      </p:sp>
      <p:sp>
        <p:nvSpPr>
          <p:cNvPr id="3" name="Content Placeholder 2"/>
          <p:cNvSpPr>
            <a:spLocks noGrp="1"/>
          </p:cNvSpPr>
          <p:nvPr>
            <p:ph idx="1"/>
          </p:nvPr>
        </p:nvSpPr>
        <p:spPr/>
        <p:txBody>
          <a:bodyPr/>
          <a:lstStyle/>
          <a:p>
            <a:pPr marL="0" indent="0">
              <a:buNone/>
            </a:pPr>
            <a:r>
              <a:rPr lang="en-GB" b="1" dirty="0"/>
              <a:t>Psychic determinism</a:t>
            </a:r>
            <a:r>
              <a:rPr lang="en-GB" dirty="0"/>
              <a:t> is a type of determinism </a:t>
            </a:r>
            <a:r>
              <a:rPr lang="en-GB"/>
              <a:t>that </a:t>
            </a:r>
            <a:r>
              <a:rPr lang="en-GB" smtClean="0"/>
              <a:t>theorises </a:t>
            </a:r>
            <a:r>
              <a:rPr lang="en-GB" dirty="0"/>
              <a:t>that all mental processes are not spontaneous but are determined by the unconscious or </a:t>
            </a:r>
            <a:r>
              <a:rPr lang="en-GB" dirty="0" err="1"/>
              <a:t>preexisting</a:t>
            </a:r>
            <a:r>
              <a:rPr lang="en-GB" dirty="0"/>
              <a:t> mental complexes. It relies on the causality principle applied to </a:t>
            </a:r>
            <a:r>
              <a:rPr lang="en-GB" b="1" dirty="0" smtClean="0"/>
              <a:t>psychic </a:t>
            </a:r>
            <a:r>
              <a:rPr lang="en-GB" dirty="0" smtClean="0"/>
              <a:t>occurrences </a:t>
            </a:r>
            <a:r>
              <a:rPr lang="en-GB" dirty="0"/>
              <a:t>in which nothing happens by chance or by accidental arbitrary ways</a:t>
            </a:r>
            <a:r>
              <a:rPr lang="en-GB" dirty="0" smtClean="0"/>
              <a:t>.</a:t>
            </a:r>
          </a:p>
          <a:p>
            <a:pPr marL="0" indent="0">
              <a:buNone/>
            </a:pPr>
            <a:endParaRPr lang="en-GB" dirty="0"/>
          </a:p>
          <a:p>
            <a:pPr marL="0" indent="0">
              <a:buNone/>
            </a:pPr>
            <a:r>
              <a:rPr lang="en-GB" dirty="0" smtClean="0">
                <a:solidFill>
                  <a:srgbClr val="FF0000"/>
                </a:solidFill>
              </a:rPr>
              <a:t>WHO</a:t>
            </a:r>
            <a:endParaRPr lang="en-GB" dirty="0">
              <a:solidFill>
                <a:srgbClr val="FF0000"/>
              </a:solidFill>
            </a:endParaRPr>
          </a:p>
        </p:txBody>
      </p:sp>
    </p:spTree>
    <p:extLst>
      <p:ext uri="{BB962C8B-B14F-4D97-AF65-F5344CB8AC3E}">
        <p14:creationId xmlns:p14="http://schemas.microsoft.com/office/powerpoint/2010/main" val="30953696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 through</a:t>
            </a:r>
            <a:endParaRPr lang="en-GB" dirty="0"/>
          </a:p>
        </p:txBody>
      </p:sp>
      <p:sp>
        <p:nvSpPr>
          <p:cNvPr id="3" name="Content Placeholder 2"/>
          <p:cNvSpPr>
            <a:spLocks noGrp="1"/>
          </p:cNvSpPr>
          <p:nvPr>
            <p:ph idx="1"/>
          </p:nvPr>
        </p:nvSpPr>
        <p:spPr/>
        <p:txBody>
          <a:bodyPr>
            <a:normAutofit fontScale="62500" lnSpcReduction="20000"/>
          </a:bodyPr>
          <a:lstStyle/>
          <a:p>
            <a:r>
              <a:rPr lang="en-GB" dirty="0"/>
              <a:t>Psychologists who take the free will view suggest that determinism removes freedom and dignity, and devalues human </a:t>
            </a:r>
            <a:r>
              <a:rPr lang="en-GB" dirty="0" smtClean="0"/>
              <a:t>behaviour. </a:t>
            </a:r>
            <a:r>
              <a:rPr lang="en-GB" dirty="0"/>
              <a:t>By creating general laws of </a:t>
            </a:r>
            <a:r>
              <a:rPr lang="en-GB" dirty="0" smtClean="0"/>
              <a:t>behaviour, </a:t>
            </a:r>
            <a:r>
              <a:rPr lang="en-GB" dirty="0"/>
              <a:t>deterministic psychology underestimates the uniqueness of human beings and their freedom to choose their own destiny.</a:t>
            </a:r>
          </a:p>
          <a:p>
            <a:r>
              <a:rPr lang="en-GB" dirty="0"/>
              <a:t>There are important implications for taking either side in this debate. Deterministic explanations for </a:t>
            </a:r>
            <a:r>
              <a:rPr lang="en-GB" dirty="0" smtClean="0"/>
              <a:t>behaviour </a:t>
            </a:r>
            <a:r>
              <a:rPr lang="en-GB" dirty="0"/>
              <a:t>reduce individual responsibility. A person arrested for a violent attack for example might plead that they were not responsible for their </a:t>
            </a:r>
            <a:r>
              <a:rPr lang="en-GB" dirty="0" smtClean="0"/>
              <a:t>behaviour </a:t>
            </a:r>
            <a:r>
              <a:rPr lang="en-GB" dirty="0"/>
              <a:t>– it was due to their upbringing, a bang on the head they received earlier in life, recent relationship stresses, or a psychiatric problem. In other words, their </a:t>
            </a:r>
            <a:r>
              <a:rPr lang="en-GB" dirty="0" smtClean="0"/>
              <a:t>behaviour </a:t>
            </a:r>
            <a:r>
              <a:rPr lang="en-GB" dirty="0"/>
              <a:t>was determined.</a:t>
            </a:r>
          </a:p>
          <a:p>
            <a:r>
              <a:rPr lang="en-GB" dirty="0"/>
              <a:t>The deterministic approach also has important implications for psychology as a science. Scientists are interested in discovering laws which can then be used to predict events. This is very easy to see in physics, chemistry and biology. As a science, psychology attempts the same thing – to develop laws, but this time to predict </a:t>
            </a:r>
            <a:r>
              <a:rPr lang="en-GB" dirty="0" smtClean="0"/>
              <a:t>behaviour </a:t>
            </a:r>
            <a:r>
              <a:rPr lang="en-GB" dirty="0"/>
              <a:t>If we argue against determinism, we are in effect rejecting the scientific approach to explaining </a:t>
            </a:r>
            <a:r>
              <a:rPr lang="en-GB" dirty="0" smtClean="0"/>
              <a:t>behaviour</a:t>
            </a:r>
            <a:endParaRPr lang="en-GB" dirty="0"/>
          </a:p>
          <a:p>
            <a:r>
              <a:rPr lang="en-GB" dirty="0"/>
              <a:t>Clearly, a pure deterministic or free will approach does not seem appropriate when studying human </a:t>
            </a:r>
            <a:r>
              <a:rPr lang="en-GB" dirty="0" smtClean="0"/>
              <a:t>behaviour </a:t>
            </a:r>
            <a:r>
              <a:rPr lang="en-GB" dirty="0"/>
              <a:t>Most psychologists use the concept of free will to express the idea that </a:t>
            </a:r>
            <a:r>
              <a:rPr lang="en-GB" dirty="0" smtClean="0"/>
              <a:t>behaviour </a:t>
            </a:r>
            <a:r>
              <a:rPr lang="en-GB" dirty="0"/>
              <a:t>is not a passive reaction to forces, but that individuals actively respond to internal and external forces.</a:t>
            </a:r>
          </a:p>
          <a:p>
            <a:r>
              <a:rPr lang="en-GB" dirty="0"/>
              <a:t>The term </a:t>
            </a:r>
            <a:r>
              <a:rPr lang="en-GB" i="1" dirty="0"/>
              <a:t>soft determinism</a:t>
            </a:r>
            <a:r>
              <a:rPr lang="en-GB" dirty="0"/>
              <a:t> is often used to describe this position, whereby people do have a choice, but their </a:t>
            </a:r>
            <a:r>
              <a:rPr lang="en-GB" dirty="0" smtClean="0"/>
              <a:t>behaviour </a:t>
            </a:r>
            <a:r>
              <a:rPr lang="en-GB" dirty="0"/>
              <a:t>is always subject to some form of biological or environmental pressure.</a:t>
            </a:r>
          </a:p>
          <a:p>
            <a:pPr marL="0" indent="0">
              <a:buNone/>
            </a:pPr>
            <a:endParaRPr lang="en-GB" dirty="0"/>
          </a:p>
        </p:txBody>
      </p:sp>
    </p:spTree>
    <p:extLst>
      <p:ext uri="{BB962C8B-B14F-4D97-AF65-F5344CB8AC3E}">
        <p14:creationId xmlns:p14="http://schemas.microsoft.com/office/powerpoint/2010/main" val="288968221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term </a:t>
            </a:r>
            <a:r>
              <a:rPr lang="en-GB" i="1" dirty="0"/>
              <a:t>soft determinism</a:t>
            </a:r>
            <a:r>
              <a:rPr lang="en-GB" dirty="0"/>
              <a:t> is often used to describe this position, whereby people do have a choice, but their </a:t>
            </a:r>
            <a:r>
              <a:rPr lang="en-GB" dirty="0" smtClean="0"/>
              <a:t>behaviour </a:t>
            </a:r>
            <a:r>
              <a:rPr lang="en-GB" dirty="0"/>
              <a:t>is always subject to some form of biological or environmental pressure.</a:t>
            </a:r>
          </a:p>
        </p:txBody>
      </p:sp>
    </p:spTree>
    <p:extLst>
      <p:ext uri="{BB962C8B-B14F-4D97-AF65-F5344CB8AC3E}">
        <p14:creationId xmlns:p14="http://schemas.microsoft.com/office/powerpoint/2010/main" val="1636985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scientific emphasis on </a:t>
            </a:r>
            <a:r>
              <a:rPr lang="en-GB" dirty="0" smtClean="0"/>
              <a:t>causal explanations</a:t>
            </a:r>
            <a:r>
              <a:rPr lang="en-GB" dirty="0"/>
              <a:t>.</a:t>
            </a:r>
          </a:p>
        </p:txBody>
      </p:sp>
      <p:sp>
        <p:nvSpPr>
          <p:cNvPr id="3" name="Content Placeholder 2"/>
          <p:cNvSpPr>
            <a:spLocks noGrp="1"/>
          </p:cNvSpPr>
          <p:nvPr>
            <p:ph idx="1"/>
          </p:nvPr>
        </p:nvSpPr>
        <p:spPr/>
        <p:txBody>
          <a:bodyPr/>
          <a:lstStyle/>
          <a:p>
            <a:r>
              <a:rPr lang="en-GB" dirty="0" smtClean="0"/>
              <a:t>IS?</a:t>
            </a:r>
            <a:endParaRPr lang="en-GB" dirty="0"/>
          </a:p>
        </p:txBody>
      </p:sp>
    </p:spTree>
    <p:extLst>
      <p:ext uri="{BB962C8B-B14F-4D97-AF65-F5344CB8AC3E}">
        <p14:creationId xmlns:p14="http://schemas.microsoft.com/office/powerpoint/2010/main" val="120164699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2843"/>
            <a:ext cx="10515600" cy="1325563"/>
          </a:xfrm>
        </p:spPr>
        <p:txBody>
          <a:bodyPr>
            <a:normAutofit fontScale="90000"/>
          </a:bodyPr>
          <a:lstStyle/>
          <a:p>
            <a:r>
              <a:rPr lang="en-GB" dirty="0"/>
              <a:t>The nature-nurture debate: the relative importance of heredity and environment in determining behaviour; the interactionist approach.</a:t>
            </a:r>
            <a:br>
              <a:rPr lang="en-GB" dirty="0"/>
            </a:br>
            <a:endParaRPr lang="en-GB" dirty="0"/>
          </a:p>
        </p:txBody>
      </p:sp>
      <p:sp>
        <p:nvSpPr>
          <p:cNvPr id="3" name="Content Placeholder 2"/>
          <p:cNvSpPr>
            <a:spLocks noGrp="1"/>
          </p:cNvSpPr>
          <p:nvPr>
            <p:ph idx="1"/>
          </p:nvPr>
        </p:nvSpPr>
        <p:spPr>
          <a:xfrm>
            <a:off x="748048" y="2868814"/>
            <a:ext cx="10515600" cy="3428955"/>
          </a:xfrm>
        </p:spPr>
        <p:txBody>
          <a:bodyPr/>
          <a:lstStyle/>
          <a:p>
            <a:r>
              <a:rPr lang="en-US" dirty="0"/>
              <a:t>The so-called “</a:t>
            </a:r>
            <a:r>
              <a:rPr lang="en-US" b="1" dirty="0"/>
              <a:t>nature–nurture debate</a:t>
            </a:r>
            <a:r>
              <a:rPr lang="en-US" dirty="0"/>
              <a:t>” in psychology has a long history, stretching back into philosophical debate about the nature of humankind. The term “nature” refers to </a:t>
            </a:r>
            <a:r>
              <a:rPr lang="en-US" dirty="0" err="1"/>
              <a:t>behaviour</a:t>
            </a:r>
            <a:r>
              <a:rPr lang="en-US" dirty="0"/>
              <a:t> that is determined by inherited factors. “Nurture” is the influence of any environmental factors including learning. The debate is sometimes called heredity versus environment.</a:t>
            </a:r>
            <a:endParaRPr lang="en-GB" dirty="0"/>
          </a:p>
          <a:p>
            <a:r>
              <a:rPr lang="en-GB" dirty="0" smtClean="0"/>
              <a:t>Schizophrenia – Nature or Nurture</a:t>
            </a:r>
            <a:endParaRPr lang="en-GB" dirty="0"/>
          </a:p>
        </p:txBody>
      </p:sp>
    </p:spTree>
    <p:extLst>
      <p:ext uri="{BB962C8B-B14F-4D97-AF65-F5344CB8AC3E}">
        <p14:creationId xmlns:p14="http://schemas.microsoft.com/office/powerpoint/2010/main" val="93789922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a:t>interactionist approach.</a:t>
            </a:r>
          </a:p>
        </p:txBody>
      </p:sp>
      <p:sp>
        <p:nvSpPr>
          <p:cNvPr id="3" name="Content Placeholder 2"/>
          <p:cNvSpPr>
            <a:spLocks noGrp="1"/>
          </p:cNvSpPr>
          <p:nvPr>
            <p:ph idx="1"/>
          </p:nvPr>
        </p:nvSpPr>
        <p:spPr/>
        <p:txBody>
          <a:bodyPr>
            <a:normAutofit fontScale="92500" lnSpcReduction="10000"/>
          </a:bodyPr>
          <a:lstStyle/>
          <a:p>
            <a:r>
              <a:rPr lang="en-GB" dirty="0"/>
              <a:t>The interactionism perspective </a:t>
            </a:r>
            <a:r>
              <a:rPr lang="en-GB" dirty="0" smtClean="0"/>
              <a:t>states </a:t>
            </a:r>
            <a:r>
              <a:rPr lang="en-GB" dirty="0"/>
              <a:t>that values are determined by social interaction. </a:t>
            </a:r>
            <a:r>
              <a:rPr lang="en-GB" dirty="0" smtClean="0"/>
              <a:t>Interactionism </a:t>
            </a:r>
            <a:r>
              <a:rPr lang="en-GB" dirty="0"/>
              <a:t>does not claim actions to be inherently right or wrong. The value of an act is socially prescribed. For instance, teen alcohol consumption may be legal and socially acceptable in one country while illegal and frowned upon in another. These moral assumptions are personal convictions received through social interaction.</a:t>
            </a:r>
          </a:p>
          <a:p>
            <a:r>
              <a:rPr lang="en-GB" dirty="0"/>
              <a:t>Interactionism also has a unique perspective on research methodology. It questions the validity of statistic data, claiming that statistics do not give an accurate picture of human experience. Interactionist theory rejects the use of hypotheses, asserting that a hypothesis makes a study biased by steering it in a predetermined direction. Interactionists prefer methods like unstructured interviews, covert participant observation and content analysis.</a:t>
            </a:r>
          </a:p>
          <a:p>
            <a:endParaRPr lang="en-GB" dirty="0"/>
          </a:p>
        </p:txBody>
      </p:sp>
    </p:spTree>
    <p:extLst>
      <p:ext uri="{BB962C8B-B14F-4D97-AF65-F5344CB8AC3E}">
        <p14:creationId xmlns:p14="http://schemas.microsoft.com/office/powerpoint/2010/main" val="449947140"/>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50041"/>
          </a:xfrm>
        </p:spPr>
        <p:txBody>
          <a:bodyPr>
            <a:normAutofit fontScale="90000"/>
          </a:bodyPr>
          <a:lstStyle/>
          <a:p>
            <a:r>
              <a:rPr lang="en-GB" dirty="0"/>
              <a:t>Holism and reductionism: levels of explanation in psychology. Biological reductionism and environmental (stimulus-response) reductionism</a:t>
            </a:r>
            <a:r>
              <a:rPr lang="en-GB" dirty="0" smtClean="0"/>
              <a:t>.</a:t>
            </a:r>
            <a:endParaRPr lang="en-GB" dirty="0"/>
          </a:p>
        </p:txBody>
      </p:sp>
      <p:sp>
        <p:nvSpPr>
          <p:cNvPr id="3" name="Content Placeholder 2"/>
          <p:cNvSpPr>
            <a:spLocks noGrp="1"/>
          </p:cNvSpPr>
          <p:nvPr>
            <p:ph idx="1"/>
          </p:nvPr>
        </p:nvSpPr>
        <p:spPr>
          <a:xfrm>
            <a:off x="838200" y="2485623"/>
            <a:ext cx="10515600" cy="3691340"/>
          </a:xfrm>
        </p:spPr>
        <p:txBody>
          <a:bodyPr/>
          <a:lstStyle/>
          <a:p>
            <a:endParaRPr lang="en-GB" dirty="0"/>
          </a:p>
        </p:txBody>
      </p:sp>
    </p:spTree>
    <p:extLst>
      <p:ext uri="{BB962C8B-B14F-4D97-AF65-F5344CB8AC3E}">
        <p14:creationId xmlns:p14="http://schemas.microsoft.com/office/powerpoint/2010/main" val="255580445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Idiographic and nomothetic approaches to psychological investigation</a:t>
            </a:r>
            <a:r>
              <a:rPr lang="en-GB" dirty="0" smtClean="0"/>
              <a:t>.</a:t>
            </a:r>
            <a:endParaRPr lang="en-GB" dirty="0"/>
          </a:p>
        </p:txBody>
      </p:sp>
      <p:sp>
        <p:nvSpPr>
          <p:cNvPr id="3" name="Content Placeholder 2"/>
          <p:cNvSpPr>
            <a:spLocks noGrp="1"/>
          </p:cNvSpPr>
          <p:nvPr>
            <p:ph idx="1"/>
          </p:nvPr>
        </p:nvSpPr>
        <p:spPr/>
        <p:txBody>
          <a:bodyPr/>
          <a:lstStyle/>
          <a:p>
            <a:r>
              <a:rPr lang="en-GB" dirty="0" smtClean="0">
                <a:hlinkClick r:id="rId2"/>
              </a:rPr>
              <a:t>Explanation</a:t>
            </a:r>
            <a:endParaRPr lang="en-GB" dirty="0" smtClean="0">
              <a:hlinkClick r:id="rId3"/>
            </a:endParaRPr>
          </a:p>
          <a:p>
            <a:r>
              <a:rPr lang="en-GB" dirty="0" smtClean="0">
                <a:hlinkClick r:id="rId3"/>
              </a:rPr>
              <a:t>Funny</a:t>
            </a:r>
            <a:endParaRPr lang="en-GB" dirty="0" smtClean="0"/>
          </a:p>
          <a:p>
            <a:endParaRPr lang="en-GB" dirty="0"/>
          </a:p>
        </p:txBody>
      </p:sp>
    </p:spTree>
    <p:extLst>
      <p:ext uri="{BB962C8B-B14F-4D97-AF65-F5344CB8AC3E}">
        <p14:creationId xmlns:p14="http://schemas.microsoft.com/office/powerpoint/2010/main" val="278242793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 Idiographic Approach - an approach or method in psychology that is concerned with understanding behaviour through studying individual </a:t>
            </a:r>
            <a:r>
              <a:rPr lang="en-GB" dirty="0" smtClean="0"/>
              <a:t>cases.</a:t>
            </a:r>
          </a:p>
          <a:p>
            <a:endParaRPr lang="en-GB" dirty="0"/>
          </a:p>
          <a:p>
            <a:r>
              <a:rPr lang="en-GB" dirty="0"/>
              <a:t>Nomothetic approach- an approach or method in psychology that is concerned with developing general laws of behaviour that apply to all </a:t>
            </a:r>
            <a:r>
              <a:rPr lang="en-GB" dirty="0" smtClean="0"/>
              <a:t>people.</a:t>
            </a:r>
            <a:endParaRPr lang="en-GB" dirty="0"/>
          </a:p>
        </p:txBody>
      </p:sp>
    </p:spTree>
    <p:extLst>
      <p:ext uri="{BB962C8B-B14F-4D97-AF65-F5344CB8AC3E}">
        <p14:creationId xmlns:p14="http://schemas.microsoft.com/office/powerpoint/2010/main" val="415496486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Idiographic Approach</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The case study method, which provide a complete and global understanding of the individual is favoured. Other methods include unstructured interviews as well as the less mainstream methods such as self report, introspection and reflection and the use of autobiographies and personal documents such as diaries and letters. In psychoanalysis free association and dream analysis are acceptable investigating tools however it is important to note that numerical measurement is not excluded in the idiographic approach: it is just that the main form of data is collected is description rather than measurement. Assets map details doodles notes outlook photo frame Learning Objectives Features and methods of investigation The key features of the approach is the individual and the recognition of their uniqueness. </a:t>
            </a:r>
            <a:br>
              <a:rPr lang="en-GB" dirty="0"/>
            </a:br>
            <a:r>
              <a:rPr lang="en-GB" dirty="0"/>
              <a:t>This includes numerous aspects of individuality e.g. private subjective and conscious experiences, feelings beliefs and values</a:t>
            </a:r>
            <a:br>
              <a:rPr lang="en-GB" dirty="0"/>
            </a:br>
            <a:r>
              <a:rPr lang="en-GB" dirty="0" smtClean="0"/>
              <a:t>This </a:t>
            </a:r>
            <a:r>
              <a:rPr lang="en-GB" dirty="0"/>
              <a:t>also involves investigating individuals in a personal and detailed way, methods of </a:t>
            </a:r>
            <a:r>
              <a:rPr lang="en-GB" dirty="0" smtClean="0"/>
              <a:t>investigation </a:t>
            </a:r>
            <a:r>
              <a:rPr lang="en-GB" dirty="0"/>
              <a:t>tend to be qualitative </a:t>
            </a:r>
            <a:r>
              <a:rPr lang="en-GB" dirty="0" smtClean="0"/>
              <a:t>. </a:t>
            </a:r>
            <a:endParaRPr lang="en-GB" dirty="0"/>
          </a:p>
        </p:txBody>
      </p:sp>
    </p:spTree>
    <p:extLst>
      <p:ext uri="{BB962C8B-B14F-4D97-AF65-F5344CB8AC3E}">
        <p14:creationId xmlns:p14="http://schemas.microsoft.com/office/powerpoint/2010/main" val="301034926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Strengths</a:t>
            </a:r>
            <a:endParaRPr lang="en-GB" dirty="0"/>
          </a:p>
        </p:txBody>
      </p:sp>
      <p:sp>
        <p:nvSpPr>
          <p:cNvPr id="3" name="Content Placeholder 2"/>
          <p:cNvSpPr>
            <a:spLocks noGrp="1"/>
          </p:cNvSpPr>
          <p:nvPr>
            <p:ph idx="1"/>
          </p:nvPr>
        </p:nvSpPr>
        <p:spPr/>
        <p:txBody>
          <a:bodyPr/>
          <a:lstStyle/>
          <a:p>
            <a:pPr marL="0" indent="0">
              <a:buNone/>
            </a:pPr>
            <a:r>
              <a:rPr lang="en-GB" dirty="0"/>
              <a:t>The idiographic approach focuses on the subjective experiences of the person making the individual feeling valued and unique. Each person is valued as an individual rather than seen as one amongst many.</a:t>
            </a:r>
            <a:br>
              <a:rPr lang="en-GB" dirty="0"/>
            </a:br>
            <a:r>
              <a:rPr lang="en-GB" dirty="0"/>
              <a:t>The idiographic approach provides detailed psychohistories and attempts to understand the many influences on how they come to be as they are.</a:t>
            </a:r>
            <a:br>
              <a:rPr lang="en-GB" dirty="0"/>
            </a:br>
            <a:r>
              <a:rPr lang="en-GB" b="1" dirty="0"/>
              <a:t>Humanistic </a:t>
            </a:r>
            <a:r>
              <a:rPr lang="en-GB" dirty="0"/>
              <a:t>psychology uses an idiographic approach to enable people to develop to their full potential.</a:t>
            </a:r>
          </a:p>
        </p:txBody>
      </p:sp>
    </p:spTree>
    <p:extLst>
      <p:ext uri="{BB962C8B-B14F-4D97-AF65-F5344CB8AC3E}">
        <p14:creationId xmlns:p14="http://schemas.microsoft.com/office/powerpoint/2010/main" val="132724668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Weaknesses</a:t>
            </a:r>
            <a:endParaRPr lang="en-GB" dirty="0"/>
          </a:p>
        </p:txBody>
      </p:sp>
      <p:sp>
        <p:nvSpPr>
          <p:cNvPr id="3" name="Content Placeholder 2"/>
          <p:cNvSpPr>
            <a:spLocks noGrp="1"/>
          </p:cNvSpPr>
          <p:nvPr>
            <p:ph idx="1"/>
          </p:nvPr>
        </p:nvSpPr>
        <p:spPr/>
        <p:txBody>
          <a:bodyPr/>
          <a:lstStyle/>
          <a:p>
            <a:r>
              <a:rPr lang="en-GB" dirty="0"/>
              <a:t>It is difficult to generalise from detailed subjective knowledge about one person.</a:t>
            </a:r>
            <a:br>
              <a:rPr lang="en-GB" dirty="0"/>
            </a:br>
            <a:r>
              <a:rPr lang="en-GB" dirty="0"/>
              <a:t>The idiographic approach is often regarded as non-scientific, as subjective experience cannot </a:t>
            </a:r>
            <a:r>
              <a:rPr lang="en-GB" dirty="0" smtClean="0"/>
              <a:t>be empirically </a:t>
            </a:r>
            <a:r>
              <a:rPr lang="en-GB" dirty="0"/>
              <a:t>tested.</a:t>
            </a:r>
            <a:br>
              <a:rPr lang="en-GB" dirty="0"/>
            </a:br>
            <a:r>
              <a:rPr lang="en-GB" dirty="0"/>
              <a:t>The idiographic approach largely neglects biological, especially genetic, influences.</a:t>
            </a:r>
          </a:p>
          <a:p>
            <a:endParaRPr lang="en-GB" dirty="0"/>
          </a:p>
        </p:txBody>
      </p:sp>
    </p:spTree>
    <p:extLst>
      <p:ext uri="{BB962C8B-B14F-4D97-AF65-F5344CB8AC3E}">
        <p14:creationId xmlns:p14="http://schemas.microsoft.com/office/powerpoint/2010/main" val="65197868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Nomothetic approach-</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The defining features of this approach are similarities between people and laws that govern</a:t>
            </a:r>
            <a:br>
              <a:rPr lang="en-GB" dirty="0"/>
            </a:br>
            <a:r>
              <a:rPr lang="en-GB" dirty="0"/>
              <a:t>behaviour. This approach emphasises general laws of behaviour that can be applied to large</a:t>
            </a:r>
            <a:br>
              <a:rPr lang="en-GB" dirty="0"/>
            </a:br>
            <a:r>
              <a:rPr lang="en-GB" dirty="0"/>
              <a:t>populations of people.</a:t>
            </a:r>
            <a:br>
              <a:rPr lang="en-GB" dirty="0"/>
            </a:br>
            <a:r>
              <a:rPr lang="en-GB" dirty="0"/>
              <a:t/>
            </a:r>
            <a:br>
              <a:rPr lang="en-GB" dirty="0"/>
            </a:br>
            <a:r>
              <a:rPr lang="en-GB" dirty="0"/>
              <a:t>According to Radford and Kirby these general laws can be of three kinds</a:t>
            </a:r>
            <a:r>
              <a:rPr lang="en-GB" dirty="0" smtClean="0"/>
              <a:t>; </a:t>
            </a:r>
          </a:p>
          <a:p>
            <a:pPr marL="514350" indent="-514350">
              <a:buFont typeface="+mj-lt"/>
              <a:buAutoNum type="arabicPeriod"/>
            </a:pPr>
            <a:r>
              <a:rPr lang="en-GB" dirty="0" smtClean="0"/>
              <a:t>Classifying </a:t>
            </a:r>
            <a:r>
              <a:rPr lang="en-GB" dirty="0"/>
              <a:t>people into various groups For example the DSM-IV which provides a means </a:t>
            </a:r>
            <a:r>
              <a:rPr lang="en-GB" dirty="0" smtClean="0"/>
              <a:t>of classifying </a:t>
            </a:r>
            <a:r>
              <a:rPr lang="en-GB" dirty="0"/>
              <a:t>more than 200 types of disorders, classification is based on a person’s </a:t>
            </a:r>
            <a:r>
              <a:rPr lang="en-GB" dirty="0" smtClean="0"/>
              <a:t>symptoms.</a:t>
            </a:r>
          </a:p>
          <a:p>
            <a:pPr marL="514350" indent="-514350">
              <a:buFont typeface="+mj-lt"/>
              <a:buAutoNum type="arabicPeriod"/>
            </a:pPr>
            <a:r>
              <a:rPr lang="en-GB" dirty="0" smtClean="0"/>
              <a:t>Establishing </a:t>
            </a:r>
            <a:r>
              <a:rPr lang="en-GB" dirty="0"/>
              <a:t>principles of behaviour that can be applied to people in general the principles </a:t>
            </a:r>
            <a:r>
              <a:rPr lang="en-GB" dirty="0" smtClean="0"/>
              <a:t>or laws </a:t>
            </a:r>
            <a:r>
              <a:rPr lang="en-GB" dirty="0"/>
              <a:t>of learning apply to people in a similar way, research into behaviour as such as obedience </a:t>
            </a:r>
            <a:r>
              <a:rPr lang="en-GB" dirty="0" smtClean="0"/>
              <a:t>and conformity </a:t>
            </a:r>
            <a:r>
              <a:rPr lang="en-GB" dirty="0"/>
              <a:t>experiments has resulted in general principles of behaviour that apply to </a:t>
            </a:r>
            <a:r>
              <a:rPr lang="en-GB" dirty="0" smtClean="0"/>
              <a:t>all.</a:t>
            </a:r>
          </a:p>
          <a:p>
            <a:pPr marL="514350" indent="-514350">
              <a:buFont typeface="+mj-lt"/>
              <a:buAutoNum type="arabicPeriod"/>
            </a:pPr>
            <a:r>
              <a:rPr lang="en-GB" dirty="0" smtClean="0"/>
              <a:t>Establishing </a:t>
            </a:r>
            <a:r>
              <a:rPr lang="en-GB" dirty="0"/>
              <a:t>dimensions on which people can be placed and compared For example IQ scales</a:t>
            </a:r>
            <a:br>
              <a:rPr lang="en-GB" dirty="0"/>
            </a:br>
            <a:r>
              <a:rPr lang="en-GB" dirty="0"/>
              <a:t>measure people’s intelligence resulting in scores that allow for comparisons between people.</a:t>
            </a:r>
          </a:p>
        </p:txBody>
      </p:sp>
    </p:spTree>
    <p:extLst>
      <p:ext uri="{BB962C8B-B14F-4D97-AF65-F5344CB8AC3E}">
        <p14:creationId xmlns:p14="http://schemas.microsoft.com/office/powerpoint/2010/main" val="267107444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Nomothetic research </a:t>
            </a:r>
          </a:p>
        </p:txBody>
      </p:sp>
      <p:sp>
        <p:nvSpPr>
          <p:cNvPr id="3" name="Content Placeholder 2"/>
          <p:cNvSpPr>
            <a:spLocks noGrp="1"/>
          </p:cNvSpPr>
          <p:nvPr>
            <p:ph idx="1"/>
          </p:nvPr>
        </p:nvSpPr>
        <p:spPr/>
        <p:txBody>
          <a:bodyPr>
            <a:normAutofit fontScale="62500" lnSpcReduction="20000"/>
          </a:bodyPr>
          <a:lstStyle/>
          <a:p>
            <a:pPr marL="0" indent="0">
              <a:buNone/>
            </a:pPr>
            <a:r>
              <a:rPr lang="en-GB" dirty="0"/>
              <a:t>Nomothetic research uses scientific and quantitative methods of investigation, usually experiments.</a:t>
            </a:r>
            <a:br>
              <a:rPr lang="en-GB" dirty="0"/>
            </a:br>
            <a:r>
              <a:rPr lang="en-GB" dirty="0"/>
              <a:t>Theories generate hypotheses that are then tested under controlled experimental conditions. </a:t>
            </a:r>
            <a:r>
              <a:rPr lang="en-GB" dirty="0" smtClean="0"/>
              <a:t>The findings </a:t>
            </a:r>
            <a:r>
              <a:rPr lang="en-GB" dirty="0"/>
              <a:t>of experiments and other quantitative methods, such as observations are provided by </a:t>
            </a:r>
            <a:r>
              <a:rPr lang="en-GB" dirty="0" smtClean="0"/>
              <a:t>a large </a:t>
            </a:r>
            <a:r>
              <a:rPr lang="en-GB" dirty="0"/>
              <a:t>number of people. Features of the Nomothetic approach. Aim- To investigate how heredity might affect alcohol abuse. (Twin and adoption studies have </a:t>
            </a:r>
            <a:r>
              <a:rPr lang="en-GB" dirty="0" smtClean="0"/>
              <a:t>shown that </a:t>
            </a:r>
            <a:r>
              <a:rPr lang="en-GB" dirty="0"/>
              <a:t>heredity is linked to alcohol abuse)</a:t>
            </a:r>
            <a:br>
              <a:rPr lang="en-GB" dirty="0"/>
            </a:br>
            <a:r>
              <a:rPr lang="en-GB" dirty="0"/>
              <a:t/>
            </a:r>
            <a:br>
              <a:rPr lang="en-GB" dirty="0"/>
            </a:br>
            <a:r>
              <a:rPr lang="en-GB" dirty="0"/>
              <a:t>Method- Male participants were categorised as either ‘high risk’ or ‘low risk’ for becoming </a:t>
            </a:r>
            <a:r>
              <a:rPr lang="en-GB" dirty="0" smtClean="0"/>
              <a:t>an alcoholic</a:t>
            </a:r>
            <a:r>
              <a:rPr lang="en-GB" dirty="0"/>
              <a:t>. (Depending on their close relatives alcohol abuse) This was a matched pairs design, </a:t>
            </a:r>
            <a:r>
              <a:rPr lang="en-GB" dirty="0" smtClean="0"/>
              <a:t>they was </a:t>
            </a:r>
            <a:r>
              <a:rPr lang="en-GB" dirty="0"/>
              <a:t>matched on the basis of important variables such as age, amount of alcohol intake per </a:t>
            </a:r>
            <a:r>
              <a:rPr lang="en-GB" dirty="0" smtClean="0"/>
              <a:t>week, education </a:t>
            </a:r>
            <a:r>
              <a:rPr lang="en-GB" dirty="0"/>
              <a:t>and race. All participants received either a placebo or a strong alcohol drink. One </a:t>
            </a:r>
            <a:r>
              <a:rPr lang="en-GB" dirty="0" smtClean="0"/>
              <a:t>hour after </a:t>
            </a:r>
            <a:r>
              <a:rPr lang="en-GB" dirty="0"/>
              <a:t>taking the drink all participants had to rate their feeling of drunkenness. All participants </a:t>
            </a:r>
            <a:r>
              <a:rPr lang="en-GB" dirty="0" smtClean="0"/>
              <a:t>were tested </a:t>
            </a:r>
            <a:r>
              <a:rPr lang="en-GB" dirty="0"/>
              <a:t>during the late adolescent or early adult years before any of them had developed a </a:t>
            </a:r>
            <a:r>
              <a:rPr lang="en-GB" dirty="0" smtClean="0"/>
              <a:t>drinking problem</a:t>
            </a:r>
            <a:r>
              <a:rPr lang="en-GB" dirty="0"/>
              <a:t>.</a:t>
            </a:r>
            <a:br>
              <a:rPr lang="en-GB" dirty="0"/>
            </a:br>
            <a:r>
              <a:rPr lang="en-GB" dirty="0"/>
              <a:t/>
            </a:r>
            <a:br>
              <a:rPr lang="en-GB" dirty="0"/>
            </a:br>
            <a:r>
              <a:rPr lang="en-GB" dirty="0"/>
              <a:t>Results- Participants in the ‘high risk’ group who had taken the alcoholic drink gave lower ratings </a:t>
            </a:r>
            <a:r>
              <a:rPr lang="en-GB" dirty="0" smtClean="0"/>
              <a:t>of drunkenness </a:t>
            </a:r>
            <a:r>
              <a:rPr lang="en-GB" dirty="0"/>
              <a:t>levels than those in the ‘low risk’ group. The placebo group, all participants </a:t>
            </a:r>
            <a:r>
              <a:rPr lang="en-GB" dirty="0" smtClean="0"/>
              <a:t>reported low </a:t>
            </a:r>
            <a:r>
              <a:rPr lang="en-GB" dirty="0"/>
              <a:t>levels of drunkenness.</a:t>
            </a:r>
            <a:br>
              <a:rPr lang="en-GB" dirty="0"/>
            </a:br>
            <a:r>
              <a:rPr lang="en-GB" dirty="0"/>
              <a:t/>
            </a:r>
            <a:br>
              <a:rPr lang="en-GB" dirty="0"/>
            </a:br>
            <a:r>
              <a:rPr lang="en-GB" dirty="0"/>
              <a:t>Conclusion- People who are genetically prone to becoming problem drinkers may have an </a:t>
            </a:r>
            <a:r>
              <a:rPr lang="en-GB" dirty="0" smtClean="0"/>
              <a:t>impaired ability </a:t>
            </a:r>
            <a:r>
              <a:rPr lang="en-GB" dirty="0"/>
              <a:t>to perceive the effects of alcohol and fail to notice the symptoms of drunkenness </a:t>
            </a:r>
            <a:r>
              <a:rPr lang="en-GB" dirty="0" smtClean="0"/>
              <a:t>early enough </a:t>
            </a:r>
            <a:r>
              <a:rPr lang="en-GB" dirty="0"/>
              <a:t>to stop drinking.</a:t>
            </a:r>
          </a:p>
        </p:txBody>
      </p:sp>
    </p:spTree>
    <p:extLst>
      <p:ext uri="{BB962C8B-B14F-4D97-AF65-F5344CB8AC3E}">
        <p14:creationId xmlns:p14="http://schemas.microsoft.com/office/powerpoint/2010/main" val="219535388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Evaluation- This study has many features of the nomothetic approach. It isolated a major </a:t>
            </a:r>
            <a:r>
              <a:rPr lang="en-GB" dirty="0" smtClean="0"/>
              <a:t>variable: the </a:t>
            </a:r>
            <a:r>
              <a:rPr lang="en-GB" dirty="0"/>
              <a:t>risk for alcoholism. The study was well controlled, the date could be analysed in terms of </a:t>
            </a:r>
            <a:r>
              <a:rPr lang="en-GB" dirty="0" smtClean="0"/>
              <a:t>group scores</a:t>
            </a:r>
            <a:r>
              <a:rPr lang="en-GB" dirty="0"/>
              <a:t>, the findings could be statistically analysed and be generalised to others who differ in </a:t>
            </a:r>
            <a:r>
              <a:rPr lang="en-GB" dirty="0" smtClean="0"/>
              <a:t>their alcoholism</a:t>
            </a:r>
            <a:r>
              <a:rPr lang="en-GB" dirty="0"/>
              <a:t>, allowing predictions to be made for people who differ on the high-low risk dimension.</a:t>
            </a:r>
            <a:br>
              <a:rPr lang="en-GB" dirty="0"/>
            </a:br>
            <a:r>
              <a:rPr lang="en-GB" dirty="0"/>
              <a:t>However the conclusions are in general terms only, they cannot predict the outcome for a </a:t>
            </a:r>
            <a:r>
              <a:rPr lang="en-GB" dirty="0" smtClean="0"/>
              <a:t>particular individual</a:t>
            </a:r>
            <a:r>
              <a:rPr lang="en-GB" dirty="0"/>
              <a:t>. </a:t>
            </a:r>
          </a:p>
        </p:txBody>
      </p:sp>
    </p:spTree>
    <p:extLst>
      <p:ext uri="{BB962C8B-B14F-4D97-AF65-F5344CB8AC3E}">
        <p14:creationId xmlns:p14="http://schemas.microsoft.com/office/powerpoint/2010/main" val="37909005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10249</TotalTime>
  <Words>8409</Words>
  <Application>Microsoft Office PowerPoint</Application>
  <PresentationFormat>Widescreen</PresentationFormat>
  <Paragraphs>572</Paragraphs>
  <Slides>132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132</vt:i4>
      </vt:variant>
    </vt:vector>
  </HeadingPairs>
  <TitlesOfParts>
    <vt:vector size="137" baseType="lpstr">
      <vt:lpstr>Arial</vt:lpstr>
      <vt:lpstr>Calibri</vt:lpstr>
      <vt:lpstr>Calibri Light</vt:lpstr>
      <vt:lpstr>Wingdings 3</vt:lpstr>
      <vt:lpstr>Office Theme</vt:lpstr>
      <vt:lpstr>Approaches Followed by Issues and debates.</vt:lpstr>
      <vt:lpstr>Approaches in psychology: Posters</vt:lpstr>
      <vt:lpstr>Origins of psychology</vt:lpstr>
      <vt:lpstr>Origins of psychology</vt:lpstr>
      <vt:lpstr>Origins of psychology</vt:lpstr>
      <vt:lpstr>What is a science </vt:lpstr>
      <vt:lpstr>Science</vt:lpstr>
      <vt:lpstr>Science</vt:lpstr>
      <vt:lpstr>The major features of introspection</vt:lpstr>
      <vt:lpstr>PowerPoint Presentation</vt:lpstr>
      <vt:lpstr>Learning approaches: The behaviourist approach </vt:lpstr>
      <vt:lpstr>Operant conditioning, types of reinforcement and Skinner’s research</vt:lpstr>
      <vt:lpstr>Operant part 2: POSITIVE AND NEGATIVE PUNISHMENT </vt:lpstr>
      <vt:lpstr> </vt:lpstr>
      <vt:lpstr>Example game:</vt:lpstr>
      <vt:lpstr>social learning theory </vt:lpstr>
      <vt:lpstr>There are four mediational processes proposed by Bandura:</vt:lpstr>
      <vt:lpstr>Spot the word. Imitation, identification, modelling, Vicarious reinforcement.</vt:lpstr>
      <vt:lpstr>The role of mediational processes and Bandura’s research.</vt:lpstr>
      <vt:lpstr>mediational processes in learning</vt:lpstr>
      <vt:lpstr>The cognitive approach: </vt:lpstr>
      <vt:lpstr>The cognitive approach: </vt:lpstr>
      <vt:lpstr>The cognitive approach: </vt:lpstr>
      <vt:lpstr>schema</vt:lpstr>
      <vt:lpstr>The use of theoretical and computer models to explain and make inferences about mental processes</vt:lpstr>
      <vt:lpstr>The emergence of cognitive neuroscience</vt:lpstr>
      <vt:lpstr>Cognitive theory of depression</vt:lpstr>
      <vt:lpstr>The brain.</vt:lpstr>
      <vt:lpstr>Exam Question</vt:lpstr>
      <vt:lpstr>Exam answer cognitive neuroscience</vt:lpstr>
      <vt:lpstr>The biological approach: </vt:lpstr>
      <vt:lpstr>The influence of genes</vt:lpstr>
      <vt:lpstr>So let us say yes. Face validity</vt:lpstr>
      <vt:lpstr>Genes, the mechanisms of heredity. </vt:lpstr>
      <vt:lpstr>Methods of investigating the genetic basis of behaviour </vt:lpstr>
      <vt:lpstr>Twin studies</vt:lpstr>
      <vt:lpstr>Family studies </vt:lpstr>
      <vt:lpstr>Adoption studies</vt:lpstr>
      <vt:lpstr>Selective breeding</vt:lpstr>
      <vt:lpstr>Stress </vt:lpstr>
      <vt:lpstr>Some questions?</vt:lpstr>
      <vt:lpstr> Recessive and dominant genes </vt:lpstr>
      <vt:lpstr>PowerPoint Presentation</vt:lpstr>
      <vt:lpstr>Example </vt:lpstr>
      <vt:lpstr>Heterozygous and homozygous genes</vt:lpstr>
      <vt:lpstr>Summary </vt:lpstr>
      <vt:lpstr>Debate about nature and nurture. </vt:lpstr>
      <vt:lpstr>Research methods</vt:lpstr>
      <vt:lpstr>Strengths of biological approach </vt:lpstr>
      <vt:lpstr>Limitations of biological approach </vt:lpstr>
      <vt:lpstr>Can you?</vt:lpstr>
      <vt:lpstr>Essay title</vt:lpstr>
      <vt:lpstr>Homework</vt:lpstr>
      <vt:lpstr>The psychodynamic approach</vt:lpstr>
      <vt:lpstr>Psychodynamic</vt:lpstr>
      <vt:lpstr>Freud (Notes)</vt:lpstr>
      <vt:lpstr>Examiners Id, Ego And Superego</vt:lpstr>
      <vt:lpstr>Psychosexual Development (No Notes)</vt:lpstr>
      <vt:lpstr>PowerPoint Presentation</vt:lpstr>
      <vt:lpstr>Repression*</vt:lpstr>
      <vt:lpstr>Projection</vt:lpstr>
      <vt:lpstr>Displacement *</vt:lpstr>
      <vt:lpstr> Sublimation</vt:lpstr>
      <vt:lpstr>Denial *</vt:lpstr>
      <vt:lpstr>Regression </vt:lpstr>
      <vt:lpstr>Rationalization</vt:lpstr>
      <vt:lpstr>Reaction Formation</vt:lpstr>
      <vt:lpstr>Little Hans</vt:lpstr>
      <vt:lpstr>Evaluation of the psychoanalytic model</vt:lpstr>
      <vt:lpstr>Weaknesses of the psychoanalytic model are:</vt:lpstr>
      <vt:lpstr>Question</vt:lpstr>
      <vt:lpstr>Answer</vt:lpstr>
      <vt:lpstr>Psychodynamic Approach Assumptions</vt:lpstr>
      <vt:lpstr>Psychodynamic Therapies</vt:lpstr>
      <vt:lpstr>PowerPoint Presentation</vt:lpstr>
      <vt:lpstr>Evaluation</vt:lpstr>
      <vt:lpstr>Question</vt:lpstr>
      <vt:lpstr>Answer</vt:lpstr>
      <vt:lpstr>Question</vt:lpstr>
      <vt:lpstr>Answer</vt:lpstr>
      <vt:lpstr>Question</vt:lpstr>
      <vt:lpstr>Answer</vt:lpstr>
      <vt:lpstr>Humanistic psychology: </vt:lpstr>
      <vt:lpstr>free will</vt:lpstr>
      <vt:lpstr> Self-actualisation </vt:lpstr>
      <vt:lpstr>Here are a selection of the most important characteristics, from his book Motivation and Personality: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Maslow</vt:lpstr>
      <vt:lpstr>PowerPoint Presentation</vt:lpstr>
      <vt:lpstr>PowerPoint Presentation</vt:lpstr>
      <vt:lpstr>Carl Rogers</vt:lpstr>
      <vt:lpstr>Self Worth and Positive Regard</vt:lpstr>
      <vt:lpstr>Positive regard </vt:lpstr>
      <vt:lpstr>Congruence</vt:lpstr>
      <vt:lpstr>Counselling psychology </vt:lpstr>
      <vt:lpstr>two assumptions of the humanistic approach</vt:lpstr>
      <vt:lpstr>Humanistic psychology: </vt:lpstr>
      <vt:lpstr>Issues and debates in psychology</vt:lpstr>
      <vt:lpstr>universality</vt:lpstr>
      <vt:lpstr>Androcentrism</vt:lpstr>
      <vt:lpstr>Example: A Look at Androcentric Bias</vt:lpstr>
      <vt:lpstr>Alpha and beta bias</vt:lpstr>
      <vt:lpstr>Ethnocentrism</vt:lpstr>
      <vt:lpstr>What do you see.</vt:lpstr>
      <vt:lpstr>Cultural relativism</vt:lpstr>
      <vt:lpstr>Free will and determinism</vt:lpstr>
      <vt:lpstr>Free Will - Humanistic</vt:lpstr>
      <vt:lpstr>Psychic determinism</vt:lpstr>
      <vt:lpstr>Read through</vt:lpstr>
      <vt:lpstr>PowerPoint Presentation</vt:lpstr>
      <vt:lpstr>The scientific emphasis on causal explanations.</vt:lpstr>
      <vt:lpstr>The nature-nurture debate: the relative importance of heredity and environment in determining behaviour; the interactionist approach. </vt:lpstr>
      <vt:lpstr>The interactionist approach.</vt:lpstr>
      <vt:lpstr>Holism and reductionism: levels of explanation in psychology. Biological reductionism and environmental (stimulus-response) reductionism.</vt:lpstr>
      <vt:lpstr>Idiographic and nomothetic approaches to psychological investigation.</vt:lpstr>
      <vt:lpstr>PowerPoint Presentation</vt:lpstr>
      <vt:lpstr>Idiographic Approach</vt:lpstr>
      <vt:lpstr>Strengths</vt:lpstr>
      <vt:lpstr>Weaknesses</vt:lpstr>
      <vt:lpstr>Nomothetic approach-</vt:lpstr>
      <vt:lpstr>Nomothetic research </vt:lpstr>
      <vt:lpstr>PowerPoint Presentation</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Stanyer, Richard  (Staff)</dc:creator>
  <cp:lastModifiedBy>Stanyer, Richard  (Staff)</cp:lastModifiedBy>
  <cp:revision>94</cp:revision>
  <dcterms:created xsi:type="dcterms:W3CDTF">2016-11-13T21:06:13Z</dcterms:created>
  <dcterms:modified xsi:type="dcterms:W3CDTF">2019-02-06T12:45:22Z</dcterms:modified>
</cp:coreProperties>
</file>